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907" r:id="rId2"/>
    <p:sldMasterId id="2147483863" r:id="rId3"/>
  </p:sldMasterIdLst>
  <p:notesMasterIdLst>
    <p:notesMasterId r:id="rId33"/>
  </p:notesMasterIdLst>
  <p:handoutMasterIdLst>
    <p:handoutMasterId r:id="rId34"/>
  </p:handoutMasterIdLst>
  <p:sldIdLst>
    <p:sldId id="4298" r:id="rId4"/>
    <p:sldId id="4360" r:id="rId5"/>
    <p:sldId id="4372" r:id="rId6"/>
    <p:sldId id="4369" r:id="rId7"/>
    <p:sldId id="1388" r:id="rId8"/>
    <p:sldId id="4359" r:id="rId9"/>
    <p:sldId id="4342" r:id="rId10"/>
    <p:sldId id="4327" r:id="rId11"/>
    <p:sldId id="4328" r:id="rId12"/>
    <p:sldId id="4345" r:id="rId13"/>
    <p:sldId id="4326" r:id="rId14"/>
    <p:sldId id="4343" r:id="rId15"/>
    <p:sldId id="4347" r:id="rId16"/>
    <p:sldId id="4370" r:id="rId17"/>
    <p:sldId id="4366" r:id="rId18"/>
    <p:sldId id="4126" r:id="rId19"/>
    <p:sldId id="4354" r:id="rId20"/>
    <p:sldId id="4068" r:id="rId21"/>
    <p:sldId id="4361" r:id="rId22"/>
    <p:sldId id="4102" r:id="rId23"/>
    <p:sldId id="4355" r:id="rId24"/>
    <p:sldId id="4318" r:id="rId25"/>
    <p:sldId id="4116" r:id="rId26"/>
    <p:sldId id="4112" r:id="rId27"/>
    <p:sldId id="4114" r:id="rId28"/>
    <p:sldId id="4113" r:id="rId29"/>
    <p:sldId id="4301" r:id="rId30"/>
    <p:sldId id="4302" r:id="rId31"/>
    <p:sldId id="430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5B3815-400D-6C14-1CCB-56631930C663}" name="Martin Hird" initials="MH" userId="Martin Hird" providerId="None"/>
  <p188:author id="{24285C21-1C15-9939-DE37-B21D5C01ED92}" name="Liz Radley" initials="LR" userId="S::liz@pressred.co.uk::2d828230-0f60-4fd5-9d69-9b819aaf13bf" providerId="AD"/>
  <p188:author id="{6235672F-6682-7BE6-BB07-DD73BF8C201F}" name="Martin Hird" initials="MH" userId="S::martin@pressred.co.uk::7af6d65c-07f6-4e17-8f60-307004fb9820" providerId="AD"/>
  <p188:author id="{BB13E14F-0380-9E1A-607D-929C02A39D0C}" name="Shona Honey" initials="SH" userId="S::shona@pressred.co.uk::1adc8dee-d822-4184-8cea-cb7439cb4f0c" providerId="AD"/>
  <p188:author id="{3FDDDCAF-E490-94CC-B481-898548AB9DDC}" name="Scott Hartley" initials="SH" userId="S::scott@pressred.co.uk::da5851e2-eb73-4c9d-afd2-be7641e983ed" providerId="AD"/>
  <p188:author id="{64FA85E2-95EF-1481-CC5E-3AE2364B919C}" name="Liz Radley" initials="LR" userId="Liz Radley" providerId="None"/>
  <p188:author id="{804B0AF0-B6FC-5813-5B7F-EF09AE8C5039}" name="Tim Brearley" initials="TB" userId="2671ec7344e3106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Radley" initials="LR" lastIdx="134" clrIdx="0">
    <p:extLst>
      <p:ext uri="{19B8F6BF-5375-455C-9EA6-DF929625EA0E}">
        <p15:presenceInfo xmlns:p15="http://schemas.microsoft.com/office/powerpoint/2012/main" userId="aae0c5a9c4a6daf5" providerId="Windows Live"/>
      </p:ext>
    </p:extLst>
  </p:cmAuthor>
  <p:cmAuthor id="2" name="Martin Hird" initials="MH" lastIdx="120" clrIdx="1">
    <p:extLst>
      <p:ext uri="{19B8F6BF-5375-455C-9EA6-DF929625EA0E}">
        <p15:presenceInfo xmlns:p15="http://schemas.microsoft.com/office/powerpoint/2012/main" userId="eaad0c9c081c435d" providerId="Windows Live"/>
      </p:ext>
    </p:extLst>
  </p:cmAuthor>
  <p:cmAuthor id="3" name="Sarah Tague" initials="ST" lastIdx="8" clrIdx="2">
    <p:extLst>
      <p:ext uri="{19B8F6BF-5375-455C-9EA6-DF929625EA0E}">
        <p15:presenceInfo xmlns:p15="http://schemas.microsoft.com/office/powerpoint/2012/main" userId="Sarah Tague" providerId="None"/>
      </p:ext>
    </p:extLst>
  </p:cmAuthor>
  <p:cmAuthor id="4" name="Shona Honey" initials="SH" lastIdx="1" clrIdx="3">
    <p:extLst>
      <p:ext uri="{19B8F6BF-5375-455C-9EA6-DF929625EA0E}">
        <p15:presenceInfo xmlns:p15="http://schemas.microsoft.com/office/powerpoint/2012/main" userId="82273656a353d053" providerId="Windows Live"/>
      </p:ext>
    </p:extLst>
  </p:cmAuthor>
  <p:cmAuthor id="5" name="Scott Hartley" initials="SH" lastIdx="18" clrIdx="4">
    <p:extLst>
      <p:ext uri="{19B8F6BF-5375-455C-9EA6-DF929625EA0E}">
        <p15:presenceInfo xmlns:p15="http://schemas.microsoft.com/office/powerpoint/2012/main" userId="337a930210cd2c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25F"/>
    <a:srgbClr val="BD1622"/>
    <a:srgbClr val="3CCEBF"/>
    <a:srgbClr val="A6A6A6"/>
    <a:srgbClr val="FFFFFF"/>
    <a:srgbClr val="719EA2"/>
    <a:srgbClr val="53B0C2"/>
    <a:srgbClr val="BFBFBF"/>
    <a:srgbClr val="2A8495"/>
    <a:srgbClr val="987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73366" autoAdjust="0"/>
  </p:normalViewPr>
  <p:slideViewPr>
    <p:cSldViewPr snapToGrid="0">
      <p:cViewPr varScale="1">
        <p:scale>
          <a:sx n="71" d="100"/>
          <a:sy n="71" d="100"/>
        </p:scale>
        <p:origin x="1576" y="32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429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2-23%20Adult%20ALS%20template\Full%20pack\22-23%20adult%20master%20templ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Press%20Red%20Dropbox\Martin%20Hird\Press%20Red\Data\Active%20Lives\Excel%20templates\Adult\22-23%20Adult%20ALS%20template\Full%20pack\Packs\AHW\Worcestershire%20CC\22-23%20worcestershir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Dropbox%20(Press%20Red)\Press%20Red\Data\Active%20Lives\Excel%20templates\Adult\22-23%20Adult%20ALS%20template\Full%20pack\Packs\AHW\Worcestershire%20CC\22-23%20worcestershir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Press%20Red%20Dropbox\Martin%20Hird\Press%20Red\Data\Active%20Lives\Excel%20templates\Adult\22-23%20Adult%20ALS%20template\Full%20pack\Packs\AHW\Worcestershire%20CC\22-23%20worcestershir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Press%20Red%20Dropbox\Martin%20Hird\Press%20Red\Data\Active%20Lives\Excel%20templates\Adult\22-23%20Adult%20ALS%20template\Full%20pack\Packs\AHW\Worcestershire%20CC\22-23%20worcestershir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Press%20Red%20Dropbox\Martin%20Hird\Press%20Red\Data\Active%20Lives\Excel%20templates\Adult\22-23%20Adult%20ALS%20template\Full%20pack\Packs\AHW\Worcestershire%20CC\22-23%20worcestershir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Press%20Red%20Dropbox\Martin%20Hird\Press%20Red\Data\Active%20Lives\Excel%20templates\Adult\22-23%20Adult%20ALS%20template\Full%20pack\Packs\AHW\Worcestershire%20CC\22-23%20worcestershir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Press%20Red%20Dropbox\Martin%20Hird\Press%20Red\Data\Active%20Lives\Excel%20templates\Adult\22-23%20Adult%20ALS%20template\Full%20pack\Packs\AHW\Worcestershire%20CC\22-23%20worcestershir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marti\Press%20Red%20Dropbox\Martin%20Hird\Press%20Red\Data\Active%20Lives\Excel%20templates\Adult\22-23%20Adult%20ALS%20template\Full%20pack\Packs\AHW\Worcestershire%20CC\22-23%20worcestershir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2-23%20Adult%20ALS%20template\Full%20pack\22-23%20adult%20master%20templa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2-23%20Adult%20ALS%20template\Full%20pack\22-23%20adult%20master%20templa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2-23%20Adult%20ALS%20template\Full%20pack\22-23%20adult%20master%20templa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Press%20Red%20Dropbox\Martin%20Hird\Press%20Red\Data\Active%20Lives\Excel%20templates\Adult\22-23%20Adult%20ALS%20template\Full%20pack\Packs\AHW\Worcestershire%20CC\22-23%20worcestershir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Press%20Red%20Dropbox\Martin%20Hird\Press%20Red\Data\Active%20Lives\Excel%20templates\Adult\22-23%20Adult%20ALS%20template\Full%20pack\Packs\AHW\Worcestershire%20CC\22-23%20worcestershir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Press%20Red%20Dropbox\Martin%20Hird\Press%20Red\Data\Active%20Lives\Excel%20templates\Adult\22-23%20Adult%20ALS%20template\Full%20pack\Packs\AHW\Worcestershire%20CC\22-23%20worcestershir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Press%20Red%20Dropbox\Martin%20Hird\Press%20Red\Data\Active%20Lives\Excel%20templates\Adult\22-23%20Adult%20ALS%20template\Full%20pack\Packs\AHW\Worcestershire%20CC\22-23%20worcestershir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Press%20Red%20Dropbox\Martin%20Hird\Press%20Red\Data\Active%20Lives\Excel%20templates\Adult\22-23%20Adult%20ALS%20template\Full%20pack\Packs\AHW\Worcestershire%20CC\22-23%20worcestershir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Minutes!$C$47</c:f>
              <c:strCache>
                <c:ptCount val="1"/>
                <c:pt idx="0">
                  <c:v>Average minutes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3F-4B56-ACBF-44A3FD93940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3F-4B56-ACBF-44A3FD939404}"/>
              </c:ext>
            </c:extLst>
          </c:dPt>
          <c:dPt>
            <c:idx val="2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3F-4B56-ACBF-44A3FD939404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3F-4B56-ACBF-44A3FD93940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3F-4B56-ACBF-44A3FD9394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3F-4B56-ACBF-44A3FD939404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3F-4B56-ACBF-44A3FD939404}"/>
              </c:ext>
            </c:extLst>
          </c:dPt>
          <c:cat>
            <c:strRef>
              <c:f>Minutes!$B$48:$B$54</c:f>
              <c:strCache>
                <c:ptCount val="7"/>
                <c:pt idx="0">
                  <c:v>All Cycling</c:v>
                </c:pt>
                <c:pt idx="1">
                  <c:v>Traditional sport</c:v>
                </c:pt>
                <c:pt idx="2">
                  <c:v>Fitness activities</c:v>
                </c:pt>
                <c:pt idx="3">
                  <c:v>Gardening</c:v>
                </c:pt>
                <c:pt idx="4">
                  <c:v>Walking for travel</c:v>
                </c:pt>
                <c:pt idx="5">
                  <c:v>Walking for leisure</c:v>
                </c:pt>
                <c:pt idx="6">
                  <c:v>All Dance</c:v>
                </c:pt>
              </c:strCache>
            </c:strRef>
          </c:cat>
          <c:val>
            <c:numRef>
              <c:f>Minutes!$C$48:$C$54</c:f>
              <c:numCache>
                <c:formatCode>0</c:formatCode>
                <c:ptCount val="7"/>
                <c:pt idx="0">
                  <c:v>37.533296763179017</c:v>
                </c:pt>
                <c:pt idx="1">
                  <c:v>123.03886684179206</c:v>
                </c:pt>
                <c:pt idx="2">
                  <c:v>70.432601510342721</c:v>
                </c:pt>
                <c:pt idx="3">
                  <c:v>88.589260367073351</c:v>
                </c:pt>
                <c:pt idx="4">
                  <c:v>101.71647906911541</c:v>
                </c:pt>
                <c:pt idx="5">
                  <c:v>176.57745278429644</c:v>
                </c:pt>
                <c:pt idx="6">
                  <c:v>11.181857949702763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93F-4B56-ACBF-44A3FD939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885678439548844E-3"/>
          <c:y val="1.5853782868386439E-2"/>
          <c:w val="0.97312531157049709"/>
          <c:h val="0.9662458755216820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1375518428724E-3"/>
          <c:y val="3.2684965557182664E-2"/>
          <c:w val="0.97509198981035949"/>
          <c:h val="0.805753746367835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(Age!$D$15:$D$20,Age!$D$23)</c:f>
              <c:strCache>
                <c:ptCount val="7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75+</c:v>
                </c:pt>
              </c:strCache>
              <c:extLst/>
            </c:strRef>
          </c:cat>
          <c:val>
            <c:numRef>
              <c:f>(Age!$E$15:$E$20,Age!$E$23)</c:f>
              <c:numCache>
                <c:formatCode>0%</c:formatCode>
                <c:ptCount val="7"/>
                <c:pt idx="0">
                  <c:v>0.17972573316170401</c:v>
                </c:pt>
                <c:pt idx="1">
                  <c:v>0.23906393096633316</c:v>
                </c:pt>
                <c:pt idx="2">
                  <c:v>0.20402222136837858</c:v>
                </c:pt>
                <c:pt idx="3">
                  <c:v>0.15548115625578623</c:v>
                </c:pt>
                <c:pt idx="4">
                  <c:v>0.23847872327986941</c:v>
                </c:pt>
                <c:pt idx="5">
                  <c:v>0.24977268260621066</c:v>
                </c:pt>
                <c:pt idx="6">
                  <c:v>0.41231170756969415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7F0-4ACD-A62C-F61E3ED2C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939727871"/>
        <c:axId val="1939720671"/>
      </c:barChart>
      <c:lineChart>
        <c:grouping val="stacked"/>
        <c:varyColors val="0"/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(Age!$D$15:$D$20,Age!$D$23)</c:f>
              <c:strCache>
                <c:ptCount val="7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75+</c:v>
                </c:pt>
              </c:strCache>
              <c:extLst/>
            </c:strRef>
          </c:cat>
          <c:val>
            <c:numRef>
              <c:f>(Age!$E$15:$E$20,Age!$E$23)</c:f>
              <c:numCache>
                <c:formatCode>0%</c:formatCode>
                <c:ptCount val="7"/>
                <c:pt idx="0">
                  <c:v>0.17972573316170401</c:v>
                </c:pt>
                <c:pt idx="1">
                  <c:v>0.23906393096633316</c:v>
                </c:pt>
                <c:pt idx="2">
                  <c:v>0.20402222136837858</c:v>
                </c:pt>
                <c:pt idx="3">
                  <c:v>0.15548115625578623</c:v>
                </c:pt>
                <c:pt idx="4">
                  <c:v>0.23847872327986941</c:v>
                </c:pt>
                <c:pt idx="5">
                  <c:v>0.24977268260621066</c:v>
                </c:pt>
                <c:pt idx="6">
                  <c:v>0.41231170756969415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D7F0-4ACD-A62C-F61E3ED2C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9727871"/>
        <c:axId val="1939720671"/>
      </c:lineChart>
      <c:catAx>
        <c:axId val="193972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39720671"/>
        <c:crosses val="autoZero"/>
        <c:auto val="1"/>
        <c:lblAlgn val="ctr"/>
        <c:lblOffset val="100"/>
        <c:noMultiLvlLbl val="0"/>
      </c:catAx>
      <c:valAx>
        <c:axId val="1939720671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1939727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54005094820267E-2"/>
          <c:y val="2.9599727775731954E-2"/>
          <c:w val="0.97509198981035949"/>
          <c:h val="0.80485325357580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'Age gender'!$F$8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('Age gender'!$D$15:$D$20,'Age gender'!$D$23)</c:f>
              <c:strCache>
                <c:ptCount val="7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75+</c:v>
                </c:pt>
              </c:strCache>
              <c:extLst/>
            </c:strRef>
          </c:cat>
          <c:val>
            <c:numRef>
              <c:f>('Age gender'!$F$15:$F$20,'Age gender'!$F$23)</c:f>
              <c:numCache>
                <c:formatCode>0%</c:formatCode>
                <c:ptCount val="7"/>
                <c:pt idx="0">
                  <c:v>0.14264885858053766</c:v>
                </c:pt>
                <c:pt idx="1">
                  <c:v>0.26892447943812703</c:v>
                </c:pt>
                <c:pt idx="2">
                  <c:v>0.18380038683464853</c:v>
                </c:pt>
                <c:pt idx="3">
                  <c:v>0.16497815019340903</c:v>
                </c:pt>
                <c:pt idx="4">
                  <c:v>0.25327932004617376</c:v>
                </c:pt>
                <c:pt idx="5">
                  <c:v>0.25342238367613329</c:v>
                </c:pt>
                <c:pt idx="6">
                  <c:v>0.35959628766998009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C41-4243-BC9E-11EADB9D7547}"/>
            </c:ext>
          </c:extLst>
        </c:ser>
        <c:ser>
          <c:idx val="1"/>
          <c:order val="1"/>
          <c:tx>
            <c:strRef>
              <c:f>'Age gender'!$G$8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('Age gender'!$D$15:$D$20,'Age gender'!$D$23)</c:f>
              <c:strCache>
                <c:ptCount val="7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75+</c:v>
                </c:pt>
              </c:strCache>
              <c:extLst/>
            </c:strRef>
          </c:cat>
          <c:val>
            <c:numRef>
              <c:f>('Age gender'!$G$15:$G$20,'Age gender'!$G$23)</c:f>
              <c:numCache>
                <c:formatCode>0%</c:formatCode>
                <c:ptCount val="7"/>
                <c:pt idx="0">
                  <c:v>0.2143242117898603</c:v>
                </c:pt>
                <c:pt idx="1">
                  <c:v>0.21654162692429946</c:v>
                </c:pt>
                <c:pt idx="2">
                  <c:v>0.22059571008216702</c:v>
                </c:pt>
                <c:pt idx="3">
                  <c:v>0.14489033549946548</c:v>
                </c:pt>
                <c:pt idx="4">
                  <c:v>0.22538081486493045</c:v>
                </c:pt>
                <c:pt idx="5">
                  <c:v>0.24699152059225749</c:v>
                </c:pt>
                <c:pt idx="6">
                  <c:v>0.45769827446443279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C41-4243-BC9E-11EADB9D7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70"/>
        <c:axId val="1939727871"/>
        <c:axId val="1939720671"/>
      </c:barChart>
      <c:catAx>
        <c:axId val="193972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39720671"/>
        <c:crosses val="autoZero"/>
        <c:auto val="1"/>
        <c:lblAlgn val="ctr"/>
        <c:lblOffset val="100"/>
        <c:noMultiLvlLbl val="0"/>
      </c:catAx>
      <c:valAx>
        <c:axId val="1939720671"/>
        <c:scaling>
          <c:orientation val="minMax"/>
          <c:max val="0.70000000000000007"/>
        </c:scaling>
        <c:delete val="1"/>
        <c:axPos val="l"/>
        <c:numFmt formatCode="0%" sourceLinked="1"/>
        <c:majorTickMark val="none"/>
        <c:minorTickMark val="none"/>
        <c:tickLblPos val="nextTo"/>
        <c:crossAx val="1939727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51432259879757"/>
          <c:y val="0.94060665675634658"/>
          <c:w val="0.42289762124453306"/>
          <c:h val="5.7354642092592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753701211305519E-3"/>
          <c:y val="5.0925925925925923E-2"/>
          <c:w val="0.98115746971736206"/>
          <c:h val="0.77738069193704407"/>
        </c:manualLayout>
      </c:layout>
      <c:areaChart>
        <c:grouping val="standard"/>
        <c:varyColors val="0"/>
        <c:ser>
          <c:idx val="0"/>
          <c:order val="0"/>
          <c:tx>
            <c:strRef>
              <c:f>Minutes!$B$33</c:f>
              <c:strCache>
                <c:ptCount val="1"/>
                <c:pt idx="0">
                  <c:v>Average minutes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strRef>
              <c:f>Minutes!$C$32:$J$32</c:f>
              <c:strCache>
                <c:ptCount val="8"/>
                <c:pt idx="0">
                  <c:v>2015-16</c:v>
                </c:pt>
                <c:pt idx="7">
                  <c:v>2022-23</c:v>
                </c:pt>
              </c:strCache>
            </c:strRef>
          </c:cat>
          <c:val>
            <c:numRef>
              <c:f>Minutes!$C$33:$J$33</c:f>
              <c:numCache>
                <c:formatCode>0.0</c:formatCode>
                <c:ptCount val="8"/>
                <c:pt idx="0">
                  <c:v>576.78803524839043</c:v>
                </c:pt>
                <c:pt idx="1">
                  <c:v>537.91099225304959</c:v>
                </c:pt>
                <c:pt idx="2">
                  <c:v>508.06141153030234</c:v>
                </c:pt>
                <c:pt idx="3">
                  <c:v>553.30958024493509</c:v>
                </c:pt>
                <c:pt idx="4">
                  <c:v>540.09114913234407</c:v>
                </c:pt>
                <c:pt idx="5">
                  <c:v>514.54197576009744</c:v>
                </c:pt>
                <c:pt idx="6">
                  <c:v>537.85728434410282</c:v>
                </c:pt>
                <c:pt idx="7">
                  <c:v>553.53273171659339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0-409A-A807-E7566B6AC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702224"/>
        <c:axId val="672047568"/>
      </c:areaChart>
      <c:lineChart>
        <c:grouping val="standard"/>
        <c:varyColors val="0"/>
        <c:ser>
          <c:idx val="1"/>
          <c:order val="1"/>
          <c:tx>
            <c:strRef>
              <c:f>Minutes!$A$33</c:f>
              <c:strCache>
                <c:ptCount val="1"/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Minutes!$C$31:$J$31</c:f>
              <c:strCache>
                <c:ptCount val="8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  <c:pt idx="7">
                  <c:v>22-23</c:v>
                </c:pt>
              </c:strCache>
            </c:strRef>
          </c:cat>
          <c:val>
            <c:numRef>
              <c:f>Minutes!$C$33:$J$33</c:f>
              <c:numCache>
                <c:formatCode>0.0</c:formatCode>
                <c:ptCount val="8"/>
                <c:pt idx="0">
                  <c:v>576.78803524839043</c:v>
                </c:pt>
                <c:pt idx="1">
                  <c:v>537.91099225304959</c:v>
                </c:pt>
                <c:pt idx="2">
                  <c:v>508.06141153030234</c:v>
                </c:pt>
                <c:pt idx="3">
                  <c:v>553.30958024493509</c:v>
                </c:pt>
                <c:pt idx="4">
                  <c:v>540.09114913234407</c:v>
                </c:pt>
                <c:pt idx="5">
                  <c:v>514.54197576009744</c:v>
                </c:pt>
                <c:pt idx="6">
                  <c:v>537.85728434410282</c:v>
                </c:pt>
                <c:pt idx="7">
                  <c:v>553.53273171659339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700-409A-A807-E7566B6AC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702224"/>
        <c:axId val="672047568"/>
      </c:lineChart>
      <c:catAx>
        <c:axId val="47170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672047568"/>
        <c:crosses val="autoZero"/>
        <c:auto val="1"/>
        <c:lblAlgn val="ctr"/>
        <c:lblOffset val="100"/>
        <c:noMultiLvlLbl val="0"/>
      </c:catAx>
      <c:valAx>
        <c:axId val="672047568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47170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Minutes!$D$47</c:f>
              <c:strCache>
                <c:ptCount val="1"/>
                <c:pt idx="0">
                  <c:v>Proportion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E0-4C37-9D2C-639CE95BC9A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E0-4C37-9D2C-639CE95BC9A5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E0-4C37-9D2C-639CE95BC9A5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DE0-4C37-9D2C-639CE95BC9A5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DE0-4C37-9D2C-639CE95BC9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DE0-4C37-9D2C-639CE95BC9A5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DE0-4C37-9D2C-639CE95BC9A5}"/>
              </c:ext>
            </c:extLst>
          </c:dPt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E0-4C37-9D2C-639CE95BC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Minutes!$B$48:$B$54</c:f>
              <c:strCache>
                <c:ptCount val="7"/>
                <c:pt idx="0">
                  <c:v>Traditional sport</c:v>
                </c:pt>
                <c:pt idx="1">
                  <c:v>Gardening</c:v>
                </c:pt>
                <c:pt idx="2">
                  <c:v>Fitness activities</c:v>
                </c:pt>
                <c:pt idx="3">
                  <c:v>All Cycling</c:v>
                </c:pt>
                <c:pt idx="4">
                  <c:v>Walking for travel</c:v>
                </c:pt>
                <c:pt idx="5">
                  <c:v>Walking for leisure</c:v>
                </c:pt>
                <c:pt idx="6">
                  <c:v>All Dance</c:v>
                </c:pt>
              </c:strCache>
            </c:strRef>
          </c:cat>
          <c:val>
            <c:numRef>
              <c:f>Minutes!$D$48:$D$54</c:f>
              <c:numCache>
                <c:formatCode>0%</c:formatCode>
                <c:ptCount val="7"/>
                <c:pt idx="0">
                  <c:v>0.20675945218220579</c:v>
                </c:pt>
                <c:pt idx="1">
                  <c:v>0.18335052636865387</c:v>
                </c:pt>
                <c:pt idx="2">
                  <c:v>0.10640064713420204</c:v>
                </c:pt>
                <c:pt idx="3">
                  <c:v>5.7813098816228523E-2</c:v>
                </c:pt>
                <c:pt idx="4">
                  <c:v>0.12940675086038039</c:v>
                </c:pt>
                <c:pt idx="5">
                  <c:v>0.30137993218847386</c:v>
                </c:pt>
                <c:pt idx="6">
                  <c:v>1.48895924498554E-2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DE0-4C37-9D2C-639CE95BC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3128918810843E-2"/>
          <c:y val="3.0013642564802184E-2"/>
          <c:w val="0.9640687108118916"/>
          <c:h val="0.803600284889011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'Inactive pop'!$G$35</c:f>
              <c:strCache>
                <c:ptCount val="1"/>
                <c:pt idx="0">
                  <c:v>Inactive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'Inactive pop'!$F$36:$F$45</c:f>
              <c:strCache>
                <c:ptCount val="10"/>
                <c:pt idx="0">
                  <c:v>Female</c:v>
                </c:pt>
                <c:pt idx="1">
                  <c:v>Male</c:v>
                </c:pt>
                <c:pt idx="2">
                  <c:v>NS SEC 6-8</c:v>
                </c:pt>
                <c:pt idx="3">
                  <c:v>55-74</c:v>
                </c:pt>
                <c:pt idx="4">
                  <c:v>Limiting illness</c:v>
                </c:pt>
                <c:pt idx="5">
                  <c:v>NS SEC 3-5</c:v>
                </c:pt>
                <c:pt idx="6">
                  <c:v>NS SEC 1-2</c:v>
                </c:pt>
                <c:pt idx="7">
                  <c:v>35-54</c:v>
                </c:pt>
                <c:pt idx="8">
                  <c:v>75+</c:v>
                </c:pt>
                <c:pt idx="9">
                  <c:v>16-34</c:v>
                </c:pt>
              </c:strCache>
            </c:strRef>
          </c:cat>
          <c:val>
            <c:numRef>
              <c:f>'Inactive pop'!$G$36:$G$45</c:f>
              <c:numCache>
                <c:formatCode>_-* #,##0_-;\-* #,##0_-;_-* "-"??_-;_-@_-</c:formatCode>
                <c:ptCount val="10"/>
                <c:pt idx="0">
                  <c:v>64000</c:v>
                </c:pt>
                <c:pt idx="1">
                  <c:v>57000</c:v>
                </c:pt>
                <c:pt idx="2">
                  <c:v>48500</c:v>
                </c:pt>
                <c:pt idx="3">
                  <c:v>38000</c:v>
                </c:pt>
                <c:pt idx="4">
                  <c:v>38000</c:v>
                </c:pt>
                <c:pt idx="5">
                  <c:v>34000</c:v>
                </c:pt>
                <c:pt idx="6">
                  <c:v>27000</c:v>
                </c:pt>
                <c:pt idx="7">
                  <c:v>27000</c:v>
                </c:pt>
                <c:pt idx="8">
                  <c:v>27000</c:v>
                </c:pt>
                <c:pt idx="9">
                  <c:v>26500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88-41C4-86AE-D698B61CC814}"/>
            </c:ext>
          </c:extLst>
        </c:ser>
        <c:ser>
          <c:idx val="1"/>
          <c:order val="1"/>
          <c:tx>
            <c:strRef>
              <c:f>'Inactive pop'!$H$35</c:f>
              <c:strCache>
                <c:ptCount val="1"/>
                <c:pt idx="0">
                  <c:v>Total population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'Inactive pop'!$F$36:$F$45</c:f>
              <c:strCache>
                <c:ptCount val="10"/>
                <c:pt idx="0">
                  <c:v>Female</c:v>
                </c:pt>
                <c:pt idx="1">
                  <c:v>Male</c:v>
                </c:pt>
                <c:pt idx="2">
                  <c:v>NS SEC 6-8</c:v>
                </c:pt>
                <c:pt idx="3">
                  <c:v>55-74</c:v>
                </c:pt>
                <c:pt idx="4">
                  <c:v>Limiting illness</c:v>
                </c:pt>
                <c:pt idx="5">
                  <c:v>NS SEC 3-5</c:v>
                </c:pt>
                <c:pt idx="6">
                  <c:v>NS SEC 1-2</c:v>
                </c:pt>
                <c:pt idx="7">
                  <c:v>35-54</c:v>
                </c:pt>
                <c:pt idx="8">
                  <c:v>75+</c:v>
                </c:pt>
                <c:pt idx="9">
                  <c:v>16-34</c:v>
                </c:pt>
              </c:strCache>
            </c:strRef>
          </c:cat>
          <c:val>
            <c:numRef>
              <c:f>'Inactive pop'!$H$36:$H$45</c:f>
              <c:numCache>
                <c:formatCode>_-* #,##0_-;\-* #,##0_-;_-* "-"??_-;_-@_-</c:formatCode>
                <c:ptCount val="10"/>
                <c:pt idx="0">
                  <c:v>193209</c:v>
                </c:pt>
                <c:pt idx="1">
                  <c:v>185154</c:v>
                </c:pt>
                <c:pt idx="2">
                  <c:v>104084</c:v>
                </c:pt>
                <c:pt idx="3">
                  <c:v>117938</c:v>
                </c:pt>
                <c:pt idx="4">
                  <c:v>63532</c:v>
                </c:pt>
                <c:pt idx="5">
                  <c:v>111484</c:v>
                </c:pt>
                <c:pt idx="6">
                  <c:v>147205</c:v>
                </c:pt>
                <c:pt idx="7">
                  <c:v>126459</c:v>
                </c:pt>
                <c:pt idx="8">
                  <c:v>37890</c:v>
                </c:pt>
                <c:pt idx="9">
                  <c:v>98576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88-41C4-86AE-D698B61CC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9817935"/>
        <c:axId val="89825615"/>
      </c:barChart>
      <c:catAx>
        <c:axId val="8981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60219714606402"/>
          <c:y val="3.0013642564802184E-2"/>
          <c:w val="0.62139780285393598"/>
          <c:h val="0.91399420268821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'Inactive %'!$G$34</c:f>
              <c:strCache>
                <c:ptCount val="1"/>
                <c:pt idx="0">
                  <c:v>Worcestershire CC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'Inactive %'!$F$35:$F$45</c:f>
              <c:strCache>
                <c:ptCount val="11"/>
                <c:pt idx="0">
                  <c:v>75+</c:v>
                </c:pt>
                <c:pt idx="1">
                  <c:v>Limiting illness</c:v>
                </c:pt>
                <c:pt idx="2">
                  <c:v>NS SEC 6-8</c:v>
                </c:pt>
                <c:pt idx="3">
                  <c:v>Female</c:v>
                </c:pt>
                <c:pt idx="4">
                  <c:v>55-74</c:v>
                </c:pt>
                <c:pt idx="5">
                  <c:v>Male</c:v>
                </c:pt>
                <c:pt idx="6">
                  <c:v>NS SEC 3-5</c:v>
                </c:pt>
                <c:pt idx="7">
                  <c:v>16-34</c:v>
                </c:pt>
                <c:pt idx="8">
                  <c:v>No limiting illness</c:v>
                </c:pt>
                <c:pt idx="9">
                  <c:v>35-54</c:v>
                </c:pt>
                <c:pt idx="10">
                  <c:v>NS SEC 1-2</c:v>
                </c:pt>
              </c:strCache>
            </c:strRef>
          </c:cat>
          <c:val>
            <c:numRef>
              <c:f>'Inactive %'!$G$35:$G$45</c:f>
              <c:numCache>
                <c:formatCode>0%</c:formatCode>
                <c:ptCount val="11"/>
                <c:pt idx="0">
                  <c:v>0.41231170756969415</c:v>
                </c:pt>
                <c:pt idx="1">
                  <c:v>0.37326377210126332</c:v>
                </c:pt>
                <c:pt idx="2">
                  <c:v>0.31776786445263733</c:v>
                </c:pt>
                <c:pt idx="3">
                  <c:v>0.24847399791973249</c:v>
                </c:pt>
                <c:pt idx="4">
                  <c:v>0.24430017307211074</c:v>
                </c:pt>
                <c:pt idx="5">
                  <c:v>0.23629557857190442</c:v>
                </c:pt>
                <c:pt idx="6">
                  <c:v>0.23476571465254947</c:v>
                </c:pt>
                <c:pt idx="7">
                  <c:v>0.21301663003295657</c:v>
                </c:pt>
                <c:pt idx="8">
                  <c:v>0.20271495667692555</c:v>
                </c:pt>
                <c:pt idx="9">
                  <c:v>0.17617824734846388</c:v>
                </c:pt>
                <c:pt idx="10">
                  <c:v>0.15388208505257525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3-4F9E-923E-63AD09ACB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9817935"/>
        <c:axId val="89825615"/>
      </c:barChart>
      <c:catAx>
        <c:axId val="89817935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  <c:max val="0.8"/>
        </c:scaling>
        <c:delete val="1"/>
        <c:axPos val="t"/>
        <c:numFmt formatCode="0%" sourceLinked="1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006045452849202"/>
          <c:y val="3.0013642564802184E-2"/>
          <c:w val="0.61993954547150798"/>
          <c:h val="0.867318061552902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'inactive sub group'!$G$34</c:f>
              <c:strCache>
                <c:ptCount val="1"/>
                <c:pt idx="0">
                  <c:v>Nothing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[0]!labels_ISG</c:f>
              <c:strCache>
                <c:ptCount val="13"/>
                <c:pt idx="0">
                  <c:v>75+</c:v>
                </c:pt>
                <c:pt idx="1">
                  <c:v>Limiting illness</c:v>
                </c:pt>
                <c:pt idx="2">
                  <c:v>NS SEC 6-8</c:v>
                </c:pt>
                <c:pt idx="3">
                  <c:v>Minority ethnic group</c:v>
                </c:pt>
                <c:pt idx="4">
                  <c:v>Female</c:v>
                </c:pt>
                <c:pt idx="5">
                  <c:v>55-74</c:v>
                </c:pt>
                <c:pt idx="6">
                  <c:v>Male</c:v>
                </c:pt>
                <c:pt idx="7">
                  <c:v>White British</c:v>
                </c:pt>
                <c:pt idx="8">
                  <c:v>NS SEC 3-5</c:v>
                </c:pt>
                <c:pt idx="9">
                  <c:v>16-34</c:v>
                </c:pt>
                <c:pt idx="10">
                  <c:v>No limiting illness</c:v>
                </c:pt>
                <c:pt idx="11">
                  <c:v>35-54</c:v>
                </c:pt>
                <c:pt idx="12">
                  <c:v>NS SEC 1-2</c:v>
                </c:pt>
              </c:strCache>
            </c:strRef>
          </c:cat>
          <c:val>
            <c:numRef>
              <c:f>[0]!Nothing_ISG</c:f>
              <c:numCache>
                <c:formatCode>0%</c:formatCode>
                <c:ptCount val="13"/>
                <c:pt idx="0">
                  <c:v>0.24349826365190275</c:v>
                </c:pt>
                <c:pt idx="1">
                  <c:v>0.29165861219461964</c:v>
                </c:pt>
                <c:pt idx="2">
                  <c:v>0.22256959569507448</c:v>
                </c:pt>
                <c:pt idx="3">
                  <c:v>0.17306431932496108</c:v>
                </c:pt>
                <c:pt idx="4">
                  <c:v>0.15610350835915737</c:v>
                </c:pt>
                <c:pt idx="5">
                  <c:v>0.15190763207455035</c:v>
                </c:pt>
                <c:pt idx="6">
                  <c:v>0.14107109721349861</c:v>
                </c:pt>
                <c:pt idx="7">
                  <c:v>0.1449934522985343</c:v>
                </c:pt>
                <c:pt idx="8">
                  <c:v>0.15342161396850595</c:v>
                </c:pt>
                <c:pt idx="9">
                  <c:v>0.10178314613213675</c:v>
                </c:pt>
                <c:pt idx="10">
                  <c:v>0.10984458929656228</c:v>
                </c:pt>
                <c:pt idx="11">
                  <c:v>0.13438849961603097</c:v>
                </c:pt>
                <c:pt idx="12">
                  <c:v>9.449649147075756E-2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8-4F76-BB3D-53E4A6324F7A}"/>
            </c:ext>
          </c:extLst>
        </c:ser>
        <c:ser>
          <c:idx val="1"/>
          <c:order val="1"/>
          <c:tx>
            <c:strRef>
              <c:f>'inactive sub group'!$H$34</c:f>
              <c:strCache>
                <c:ptCount val="1"/>
                <c:pt idx="0">
                  <c:v>Light only</c:v>
                </c:pt>
              </c:strCache>
            </c:strRef>
          </c:tx>
          <c:spPr>
            <a:solidFill>
              <a:schemeClr val="accent1">
                <a:alpha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[0]!labels_ISG</c:f>
              <c:strCache>
                <c:ptCount val="13"/>
                <c:pt idx="0">
                  <c:v>75+</c:v>
                </c:pt>
                <c:pt idx="1">
                  <c:v>Limiting illness</c:v>
                </c:pt>
                <c:pt idx="2">
                  <c:v>NS SEC 6-8</c:v>
                </c:pt>
                <c:pt idx="3">
                  <c:v>Minority ethnic group</c:v>
                </c:pt>
                <c:pt idx="4">
                  <c:v>Female</c:v>
                </c:pt>
                <c:pt idx="5">
                  <c:v>55-74</c:v>
                </c:pt>
                <c:pt idx="6">
                  <c:v>Male</c:v>
                </c:pt>
                <c:pt idx="7">
                  <c:v>White British</c:v>
                </c:pt>
                <c:pt idx="8">
                  <c:v>NS SEC 3-5</c:v>
                </c:pt>
                <c:pt idx="9">
                  <c:v>16-34</c:v>
                </c:pt>
                <c:pt idx="10">
                  <c:v>No limiting illness</c:v>
                </c:pt>
                <c:pt idx="11">
                  <c:v>35-54</c:v>
                </c:pt>
                <c:pt idx="12">
                  <c:v>NS SEC 1-2</c:v>
                </c:pt>
              </c:strCache>
            </c:strRef>
          </c:cat>
          <c:val>
            <c:numRef>
              <c:f>[0]!Light_ISG</c:f>
              <c:numCache>
                <c:formatCode>0%</c:formatCode>
                <c:ptCount val="13"/>
                <c:pt idx="0">
                  <c:v>0.157264824146298</c:v>
                </c:pt>
                <c:pt idx="1">
                  <c:v>7.1947444397634411E-2</c:v>
                </c:pt>
                <c:pt idx="2">
                  <c:v>7.9996161779890079E-2</c:v>
                </c:pt>
                <c:pt idx="3">
                  <c:v>0.11569329371894797</c:v>
                </c:pt>
                <c:pt idx="4">
                  <c:v>8.2006370290269373E-2</c:v>
                </c:pt>
                <c:pt idx="5">
                  <c:v>7.9211989784108802E-2</c:v>
                </c:pt>
                <c:pt idx="6">
                  <c:v>8.6566465642036017E-2</c:v>
                </c:pt>
                <c:pt idx="7">
                  <c:v>8.1543657805234329E-2</c:v>
                </c:pt>
                <c:pt idx="8">
                  <c:v>7.3677341869869045E-2</c:v>
                </c:pt>
                <c:pt idx="9">
                  <c:v>0.10130387977200588</c:v>
                </c:pt>
                <c:pt idx="10">
                  <c:v>8.4792646711850161E-2</c:v>
                </c:pt>
                <c:pt idx="11">
                  <c:v>3.7598659453237426E-2</c:v>
                </c:pt>
                <c:pt idx="12">
                  <c:v>5.1091846865142135E-2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D8-4F76-BB3D-53E4A6324F7A}"/>
            </c:ext>
          </c:extLst>
        </c:ser>
        <c:ser>
          <c:idx val="2"/>
          <c:order val="2"/>
          <c:tx>
            <c:strRef>
              <c:f>'inactive sub group'!$I$34</c:f>
              <c:strCache>
                <c:ptCount val="1"/>
                <c:pt idx="0">
                  <c:v>1-29 mins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[0]!labels_ISG</c:f>
              <c:strCache>
                <c:ptCount val="13"/>
                <c:pt idx="0">
                  <c:v>75+</c:v>
                </c:pt>
                <c:pt idx="1">
                  <c:v>Limiting illness</c:v>
                </c:pt>
                <c:pt idx="2">
                  <c:v>NS SEC 6-8</c:v>
                </c:pt>
                <c:pt idx="3">
                  <c:v>Minority ethnic group</c:v>
                </c:pt>
                <c:pt idx="4">
                  <c:v>Female</c:v>
                </c:pt>
                <c:pt idx="5">
                  <c:v>55-74</c:v>
                </c:pt>
                <c:pt idx="6">
                  <c:v>Male</c:v>
                </c:pt>
                <c:pt idx="7">
                  <c:v>White British</c:v>
                </c:pt>
                <c:pt idx="8">
                  <c:v>NS SEC 3-5</c:v>
                </c:pt>
                <c:pt idx="9">
                  <c:v>16-34</c:v>
                </c:pt>
                <c:pt idx="10">
                  <c:v>No limiting illness</c:v>
                </c:pt>
                <c:pt idx="11">
                  <c:v>35-54</c:v>
                </c:pt>
                <c:pt idx="12">
                  <c:v>NS SEC 1-2</c:v>
                </c:pt>
              </c:strCache>
            </c:strRef>
          </c:cat>
          <c:val>
            <c:numRef>
              <c:f>[0]!Not_enough_ISG</c:f>
              <c:numCache>
                <c:formatCode>0%</c:formatCode>
                <c:ptCount val="13"/>
                <c:pt idx="0">
                  <c:v>1.1548619771493487E-2</c:v>
                </c:pt>
                <c:pt idx="1">
                  <c:v>9.6577155090092834E-3</c:v>
                </c:pt>
                <c:pt idx="2">
                  <c:v>1.5202106977672795E-2</c:v>
                </c:pt>
                <c:pt idx="3">
                  <c:v>9.6294402081871198E-3</c:v>
                </c:pt>
                <c:pt idx="4">
                  <c:v>1.036411927030564E-2</c:v>
                </c:pt>
                <c:pt idx="5">
                  <c:v>1.3180551213451578E-2</c:v>
                </c:pt>
                <c:pt idx="6">
                  <c:v>8.6580157163697567E-3</c:v>
                </c:pt>
                <c:pt idx="7">
                  <c:v>8.9177629274224766E-3</c:v>
                </c:pt>
                <c:pt idx="8">
                  <c:v>7.6667588141744354E-3</c:v>
                </c:pt>
                <c:pt idx="9">
                  <c:v>9.9296041288139576E-3</c:v>
                </c:pt>
                <c:pt idx="10">
                  <c:v>8.0777206685130748E-3</c:v>
                </c:pt>
                <c:pt idx="11">
                  <c:v>4.191088279195493E-3</c:v>
                </c:pt>
                <c:pt idx="12">
                  <c:v>8.293746716675536E-3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D8-4F76-BB3D-53E4A6324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9817935"/>
        <c:axId val="89825615"/>
      </c:barChart>
      <c:catAx>
        <c:axId val="89817935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  <c:max val="0.8"/>
        </c:scaling>
        <c:delete val="1"/>
        <c:axPos val="t"/>
        <c:numFmt formatCode="0%" sourceLinked="1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96414305301505"/>
          <c:y val="0.91753584043979908"/>
          <c:w val="0.42913344792892055"/>
          <c:h val="5.91261132891245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438135809380577"/>
          <c:y val="0.2107756068679692"/>
          <c:w val="0.71057026159487724"/>
          <c:h val="0.705768590649081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LA!$D$44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[0]!LA_chart_labels</c:f>
              <c:strCache>
                <c:ptCount val="6"/>
                <c:pt idx="0">
                  <c:v>Redditch</c:v>
                </c:pt>
                <c:pt idx="1">
                  <c:v>Worcester</c:v>
                </c:pt>
                <c:pt idx="2">
                  <c:v>Wychavon</c:v>
                </c:pt>
                <c:pt idx="3">
                  <c:v>Wyre Forest</c:v>
                </c:pt>
                <c:pt idx="4">
                  <c:v>Bromsgrove</c:v>
                </c:pt>
                <c:pt idx="5">
                  <c:v>Malvern Hills</c:v>
                </c:pt>
              </c:strCache>
            </c:strRef>
          </c:cat>
          <c:val>
            <c:numRef>
              <c:f>[0]!LA_Chart_values</c:f>
              <c:numCache>
                <c:formatCode>0%</c:formatCode>
                <c:ptCount val="6"/>
                <c:pt idx="0">
                  <c:v>0.28814836997499821</c:v>
                </c:pt>
                <c:pt idx="1">
                  <c:v>0.25961970017241609</c:v>
                </c:pt>
                <c:pt idx="2">
                  <c:v>0.25120018463510363</c:v>
                </c:pt>
                <c:pt idx="3">
                  <c:v>0.24274227573780438</c:v>
                </c:pt>
                <c:pt idx="4">
                  <c:v>0.2296436863594343</c:v>
                </c:pt>
                <c:pt idx="5">
                  <c:v>0.18538616499891722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A-4EAA-8ECB-A66F0BCA4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95217744"/>
        <c:axId val="695214464"/>
      </c:barChart>
      <c:scatterChart>
        <c:scatterStyle val="lineMarker"/>
        <c:varyColors val="0"/>
        <c:ser>
          <c:idx val="1"/>
          <c:order val="1"/>
          <c:tx>
            <c:strRef>
              <c:f>LA!$D$70</c:f>
              <c:strCache>
                <c:ptCount val="1"/>
                <c:pt idx="0">
                  <c:v>Worcestershire average</c:v>
                </c:pt>
              </c:strCache>
            </c:strRef>
          </c:tx>
          <c:spPr>
            <a:ln w="50800" cap="rnd">
              <a:solidFill>
                <a:srgbClr val="484043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03A-4EAA-8ECB-A66F0BCA4C5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3A-4EAA-8ECB-A66F0BCA4C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LA!$F$70:$F$71</c:f>
              <c:numCache>
                <c:formatCode>0%</c:formatCode>
                <c:ptCount val="2"/>
                <c:pt idx="0">
                  <c:v>0.24362433626545324</c:v>
                </c:pt>
                <c:pt idx="1">
                  <c:v>0.24362433626545324</c:v>
                </c:pt>
              </c:numCache>
            </c:numRef>
          </c:xVal>
          <c:yVal>
            <c:numRef>
              <c:f>LA!$E$70:$E$71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03A-4EAA-8ECB-A66F0BCA4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6680096"/>
        <c:axId val="846682496"/>
      </c:scatterChart>
      <c:catAx>
        <c:axId val="695217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95214464"/>
        <c:crosses val="autoZero"/>
        <c:auto val="1"/>
        <c:lblAlgn val="ctr"/>
        <c:lblOffset val="100"/>
        <c:noMultiLvlLbl val="0"/>
      </c:catAx>
      <c:valAx>
        <c:axId val="695214464"/>
        <c:scaling>
          <c:orientation val="minMax"/>
          <c:max val="0.4"/>
        </c:scaling>
        <c:delete val="1"/>
        <c:axPos val="t"/>
        <c:numFmt formatCode="0%" sourceLinked="1"/>
        <c:majorTickMark val="out"/>
        <c:minorTickMark val="none"/>
        <c:tickLblPos val="nextTo"/>
        <c:crossAx val="695217744"/>
        <c:crosses val="autoZero"/>
        <c:crossBetween val="between"/>
      </c:valAx>
      <c:valAx>
        <c:axId val="846682496"/>
        <c:scaling>
          <c:orientation val="minMax"/>
          <c:max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846680096"/>
        <c:crosses val="max"/>
        <c:crossBetween val="midCat"/>
      </c:valAx>
      <c:valAx>
        <c:axId val="8466800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8466824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3716932943331601"/>
          <c:y val="0.93763257390339527"/>
          <c:w val="0.45744156205775044"/>
          <c:h val="5.99991608508971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Minutes!$C$47</c:f>
              <c:strCache>
                <c:ptCount val="1"/>
                <c:pt idx="0">
                  <c:v>Average minutes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3F-4B56-ACBF-44A3FD93940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3F-4B56-ACBF-44A3FD939404}"/>
              </c:ext>
            </c:extLst>
          </c:dPt>
          <c:dPt>
            <c:idx val="2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3F-4B56-ACBF-44A3FD939404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3F-4B56-ACBF-44A3FD93940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3F-4B56-ACBF-44A3FD9394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3F-4B56-ACBF-44A3FD939404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3F-4B56-ACBF-44A3FD939404}"/>
              </c:ext>
            </c:extLst>
          </c:dPt>
          <c:cat>
            <c:strRef>
              <c:f>Minutes!$B$48:$B$54</c:f>
              <c:strCache>
                <c:ptCount val="7"/>
                <c:pt idx="0">
                  <c:v>All Cycling</c:v>
                </c:pt>
                <c:pt idx="1">
                  <c:v>Traditional sport</c:v>
                </c:pt>
                <c:pt idx="2">
                  <c:v>Fitness activities</c:v>
                </c:pt>
                <c:pt idx="3">
                  <c:v>Gardening</c:v>
                </c:pt>
                <c:pt idx="4">
                  <c:v>Walking for travel</c:v>
                </c:pt>
                <c:pt idx="5">
                  <c:v>Walking for leisure</c:v>
                </c:pt>
                <c:pt idx="6">
                  <c:v>All Dance</c:v>
                </c:pt>
              </c:strCache>
            </c:strRef>
          </c:cat>
          <c:val>
            <c:numRef>
              <c:f>Minutes!$C$48:$C$54</c:f>
              <c:numCache>
                <c:formatCode>0</c:formatCode>
                <c:ptCount val="7"/>
                <c:pt idx="0">
                  <c:v>37.533296763179017</c:v>
                </c:pt>
                <c:pt idx="1">
                  <c:v>123.03886684179206</c:v>
                </c:pt>
                <c:pt idx="2">
                  <c:v>70.432601510342721</c:v>
                </c:pt>
                <c:pt idx="3">
                  <c:v>88.589260367073351</c:v>
                </c:pt>
                <c:pt idx="4">
                  <c:v>101.71647906911541</c:v>
                </c:pt>
                <c:pt idx="5">
                  <c:v>176.57745278429644</c:v>
                </c:pt>
                <c:pt idx="6">
                  <c:v>11.181857949702763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93F-4B56-ACBF-44A3FD939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885678439548844E-3"/>
          <c:y val="1.5853782868386439E-2"/>
          <c:w val="0.97312531157049709"/>
          <c:h val="0.9662458755216820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Minutes!$C$47</c:f>
              <c:strCache>
                <c:ptCount val="1"/>
                <c:pt idx="0">
                  <c:v>Average minutes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3F-4B56-ACBF-44A3FD93940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3F-4B56-ACBF-44A3FD939404}"/>
              </c:ext>
            </c:extLst>
          </c:dPt>
          <c:dPt>
            <c:idx val="2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3F-4B56-ACBF-44A3FD939404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3F-4B56-ACBF-44A3FD93940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3F-4B56-ACBF-44A3FD9394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3F-4B56-ACBF-44A3FD939404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3F-4B56-ACBF-44A3FD939404}"/>
              </c:ext>
            </c:extLst>
          </c:dPt>
          <c:cat>
            <c:strRef>
              <c:f>Minutes!$B$48:$B$54</c:f>
              <c:strCache>
                <c:ptCount val="7"/>
                <c:pt idx="0">
                  <c:v>All Cycling</c:v>
                </c:pt>
                <c:pt idx="1">
                  <c:v>Traditional sport</c:v>
                </c:pt>
                <c:pt idx="2">
                  <c:v>Fitness activities</c:v>
                </c:pt>
                <c:pt idx="3">
                  <c:v>Gardening</c:v>
                </c:pt>
                <c:pt idx="4">
                  <c:v>Walking for travel</c:v>
                </c:pt>
                <c:pt idx="5">
                  <c:v>Walking for leisure</c:v>
                </c:pt>
                <c:pt idx="6">
                  <c:v>All Dance</c:v>
                </c:pt>
              </c:strCache>
            </c:strRef>
          </c:cat>
          <c:val>
            <c:numRef>
              <c:f>Minutes!$C$48:$C$54</c:f>
              <c:numCache>
                <c:formatCode>0</c:formatCode>
                <c:ptCount val="7"/>
                <c:pt idx="0">
                  <c:v>37.533296763179017</c:v>
                </c:pt>
                <c:pt idx="1">
                  <c:v>123.03886684179206</c:v>
                </c:pt>
                <c:pt idx="2">
                  <c:v>70.432601510342721</c:v>
                </c:pt>
                <c:pt idx="3">
                  <c:v>88.589260367073351</c:v>
                </c:pt>
                <c:pt idx="4">
                  <c:v>101.71647906911541</c:v>
                </c:pt>
                <c:pt idx="5">
                  <c:v>176.57745278429644</c:v>
                </c:pt>
                <c:pt idx="6">
                  <c:v>11.181857949702763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93F-4B56-ACBF-44A3FD939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885678439548844E-3"/>
          <c:y val="1.5853782868386439E-2"/>
          <c:w val="0.97312531157049709"/>
          <c:h val="0.9662458755216820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Minutes!$C$47</c:f>
              <c:strCache>
                <c:ptCount val="1"/>
                <c:pt idx="0">
                  <c:v>Average minutes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3F-4B56-ACBF-44A3FD93940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3F-4B56-ACBF-44A3FD939404}"/>
              </c:ext>
            </c:extLst>
          </c:dPt>
          <c:dPt>
            <c:idx val="2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3F-4B56-ACBF-44A3FD939404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3F-4B56-ACBF-44A3FD93940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3F-4B56-ACBF-44A3FD9394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3F-4B56-ACBF-44A3FD939404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3F-4B56-ACBF-44A3FD939404}"/>
              </c:ext>
            </c:extLst>
          </c:dPt>
          <c:cat>
            <c:strRef>
              <c:f>Minutes!$B$48:$B$54</c:f>
              <c:strCache>
                <c:ptCount val="7"/>
                <c:pt idx="0">
                  <c:v>All Cycling</c:v>
                </c:pt>
                <c:pt idx="1">
                  <c:v>Traditional sport</c:v>
                </c:pt>
                <c:pt idx="2">
                  <c:v>Fitness activities</c:v>
                </c:pt>
                <c:pt idx="3">
                  <c:v>Gardening</c:v>
                </c:pt>
                <c:pt idx="4">
                  <c:v>Walking for travel</c:v>
                </c:pt>
                <c:pt idx="5">
                  <c:v>Walking for leisure</c:v>
                </c:pt>
                <c:pt idx="6">
                  <c:v>All Dance</c:v>
                </c:pt>
              </c:strCache>
            </c:strRef>
          </c:cat>
          <c:val>
            <c:numRef>
              <c:f>Minutes!$C$48:$C$54</c:f>
              <c:numCache>
                <c:formatCode>0</c:formatCode>
                <c:ptCount val="7"/>
                <c:pt idx="0">
                  <c:v>37.533296763179017</c:v>
                </c:pt>
                <c:pt idx="1">
                  <c:v>123.03886684179206</c:v>
                </c:pt>
                <c:pt idx="2">
                  <c:v>70.432601510342721</c:v>
                </c:pt>
                <c:pt idx="3">
                  <c:v>88.589260367073351</c:v>
                </c:pt>
                <c:pt idx="4">
                  <c:v>101.71647906911541</c:v>
                </c:pt>
                <c:pt idx="5">
                  <c:v>176.57745278429644</c:v>
                </c:pt>
                <c:pt idx="6">
                  <c:v>11.181857949702763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93F-4B56-ACBF-44A3FD939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885678439548844E-3"/>
          <c:y val="1.5853782868386439E-2"/>
          <c:w val="0.97312531157049709"/>
          <c:h val="0.9662458755216820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0914051841746248E-2"/>
          <c:w val="0.99999999999999989"/>
          <c:h val="0.81793191608211335"/>
        </c:manualLayout>
      </c:layout>
      <c:lineChart>
        <c:grouping val="standard"/>
        <c:varyColors val="0"/>
        <c:ser>
          <c:idx val="1"/>
          <c:order val="0"/>
          <c:tx>
            <c:strRef>
              <c:f>'Whole pop trends'!$C$38</c:f>
              <c:strCache>
                <c:ptCount val="1"/>
                <c:pt idx="0">
                  <c:v>Active</c:v>
                </c:pt>
              </c:strCache>
            </c:strRef>
          </c:tx>
          <c:spPr>
            <a:ln w="76200" cap="rnd">
              <a:solidFill>
                <a:schemeClr val="accent5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5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pop trends'!$D$36:$K$36</c:f>
              <c:strCache>
                <c:ptCount val="8"/>
                <c:pt idx="0">
                  <c:v>2015-16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  <c:pt idx="7">
                  <c:v>2022-23</c:v>
                </c:pt>
              </c:strCache>
            </c:strRef>
          </c:cat>
          <c:val>
            <c:numRef>
              <c:f>'Whole pop trends'!$D$38:$K$38</c:f>
              <c:numCache>
                <c:formatCode>0%</c:formatCode>
                <c:ptCount val="8"/>
                <c:pt idx="0">
                  <c:v>0.63553398638146563</c:v>
                </c:pt>
                <c:pt idx="1">
                  <c:v>0.62573021357997094</c:v>
                </c:pt>
                <c:pt idx="2">
                  <c:v>0.60952941360442048</c:v>
                </c:pt>
                <c:pt idx="3">
                  <c:v>0.63544038952924342</c:v>
                </c:pt>
                <c:pt idx="4">
                  <c:v>0.60670942608664535</c:v>
                </c:pt>
                <c:pt idx="5">
                  <c:v>0.60031256366095054</c:v>
                </c:pt>
                <c:pt idx="6">
                  <c:v>0.63656804218740604</c:v>
                </c:pt>
                <c:pt idx="7">
                  <c:v>0.63753637918129535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D6A-48F2-A880-2772982CB33F}"/>
            </c:ext>
          </c:extLst>
        </c:ser>
        <c:ser>
          <c:idx val="0"/>
          <c:order val="1"/>
          <c:tx>
            <c:strRef>
              <c:f>'Whole pop trends'!$C$37</c:f>
              <c:strCache>
                <c:ptCount val="1"/>
                <c:pt idx="0">
                  <c:v>Inactive</c:v>
                </c:pt>
              </c:strCache>
            </c:strRef>
          </c:tx>
          <c:spPr>
            <a:ln w="76200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pop trends'!$D$36:$K$36</c:f>
              <c:strCache>
                <c:ptCount val="8"/>
                <c:pt idx="0">
                  <c:v>2015-16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  <c:pt idx="7">
                  <c:v>2022-23</c:v>
                </c:pt>
              </c:strCache>
            </c:strRef>
          </c:cat>
          <c:val>
            <c:numRef>
              <c:f>'Whole pop trends'!$D$37:$K$37</c:f>
              <c:numCache>
                <c:formatCode>0.0%</c:formatCode>
                <c:ptCount val="8"/>
                <c:pt idx="0">
                  <c:v>0.24960035827395802</c:v>
                </c:pt>
                <c:pt idx="1">
                  <c:v>0.25139063881168355</c:v>
                </c:pt>
                <c:pt idx="2">
                  <c:v>0.2567349142600166</c:v>
                </c:pt>
                <c:pt idx="3">
                  <c:v>0.22487741992508764</c:v>
                </c:pt>
                <c:pt idx="4">
                  <c:v>0.25707122469754889</c:v>
                </c:pt>
                <c:pt idx="5">
                  <c:v>0.26929336971661855</c:v>
                </c:pt>
                <c:pt idx="6">
                  <c:v>0.25767208468031316</c:v>
                </c:pt>
                <c:pt idx="7">
                  <c:v>0.24362433626545324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D6A-48F2-A880-2772982CB33F}"/>
            </c:ext>
          </c:extLst>
        </c:ser>
        <c:ser>
          <c:idx val="2"/>
          <c:order val="2"/>
          <c:tx>
            <c:strRef>
              <c:f>'Whole pop trends'!$B$39</c:f>
              <c:strCache>
                <c:ptCount val="1"/>
                <c:pt idx="0">
                  <c:v>England</c:v>
                </c:pt>
              </c:strCache>
            </c:strRef>
          </c:tx>
          <c:spPr>
            <a:ln w="76200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'Whole pop trends'!$D$36:$K$36</c:f>
              <c:strCache>
                <c:ptCount val="8"/>
                <c:pt idx="0">
                  <c:v>2015-16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  <c:pt idx="7">
                  <c:v>2022-23</c:v>
                </c:pt>
              </c:strCache>
            </c:strRef>
          </c:cat>
          <c:val>
            <c:numRef>
              <c:f>'Whole pop trends'!$D$39:$K$39</c:f>
              <c:numCache>
                <c:formatCode>0.0%</c:formatCode>
                <c:ptCount val="8"/>
                <c:pt idx="0">
                  <c:v>0.25572372300174295</c:v>
                </c:pt>
                <c:pt idx="1">
                  <c:v>0.25671846051541974</c:v>
                </c:pt>
                <c:pt idx="2">
                  <c:v>0.25122181096942436</c:v>
                </c:pt>
                <c:pt idx="3">
                  <c:v>0.24580092339668497</c:v>
                </c:pt>
                <c:pt idx="4">
                  <c:v>0.27139625882491625</c:v>
                </c:pt>
                <c:pt idx="5">
                  <c:v>0.27157233653586549</c:v>
                </c:pt>
                <c:pt idx="6">
                  <c:v>0.25776469735139274</c:v>
                </c:pt>
                <c:pt idx="7">
                  <c:v>0.25675901287332048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D6A-48F2-A880-2772982CB33F}"/>
            </c:ext>
          </c:extLst>
        </c:ser>
        <c:ser>
          <c:idx val="3"/>
          <c:order val="3"/>
          <c:tx>
            <c:strRef>
              <c:f>'Whole pop trends'!$B$39</c:f>
              <c:strCache>
                <c:ptCount val="1"/>
                <c:pt idx="0">
                  <c:v>England</c:v>
                </c:pt>
              </c:strCache>
            </c:strRef>
          </c:tx>
          <c:spPr>
            <a:ln w="76200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76200">
                <a:noFill/>
              </a:ln>
              <a:effectLst/>
            </c:spPr>
          </c:marker>
          <c:cat>
            <c:strRef>
              <c:f>'Whole pop trends'!$D$36:$K$36</c:f>
              <c:strCache>
                <c:ptCount val="8"/>
                <c:pt idx="0">
                  <c:v>2015-16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  <c:pt idx="7">
                  <c:v>2022-23</c:v>
                </c:pt>
              </c:strCache>
            </c:strRef>
          </c:cat>
          <c:val>
            <c:numRef>
              <c:f>'Whole pop trends'!$D$40:$K$40</c:f>
              <c:numCache>
                <c:formatCode>0%</c:formatCode>
                <c:ptCount val="8"/>
                <c:pt idx="0">
                  <c:v>0.62074433765182746</c:v>
                </c:pt>
                <c:pt idx="1">
                  <c:v>0.61822296550139533</c:v>
                </c:pt>
                <c:pt idx="2">
                  <c:v>0.6259639690189529</c:v>
                </c:pt>
                <c:pt idx="3">
                  <c:v>0.63267391417173291</c:v>
                </c:pt>
                <c:pt idx="4">
                  <c:v>0.61368714343880426</c:v>
                </c:pt>
                <c:pt idx="5">
                  <c:v>0.61357256869210164</c:v>
                </c:pt>
                <c:pt idx="6">
                  <c:v>0.63084342049181219</c:v>
                </c:pt>
                <c:pt idx="7">
                  <c:v>0.63409949612789129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0D6A-48F2-A880-2772982CB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769871"/>
        <c:axId val="1748766543"/>
      </c:lineChart>
      <c:catAx>
        <c:axId val="174876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48766543"/>
        <c:crosses val="autoZero"/>
        <c:auto val="1"/>
        <c:lblAlgn val="ctr"/>
        <c:lblOffset val="100"/>
        <c:noMultiLvlLbl val="0"/>
      </c:catAx>
      <c:valAx>
        <c:axId val="1748766543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748769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5244827144979559"/>
          <c:y val="0.91969577004135605"/>
          <c:w val="0.48813651046214585"/>
          <c:h val="6.0465280275933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70359981299673E-2"/>
          <c:y val="2.8975966126535576E-2"/>
          <c:w val="0.95885928003740062"/>
          <c:h val="0.74574533465166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NSSeC!$E$8</c:f>
              <c:strCache>
                <c:ptCount val="1"/>
                <c:pt idx="0">
                  <c:v>NS SeC 6-8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361508452535758E-2"/>
                      <c:h val="4.61771532907425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739-4167-8025-48972DD68A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bg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NSSeC!$C$9:$C$16</c:f>
              <c:strCache>
                <c:ptCount val="8"/>
                <c:pt idx="0">
                  <c:v>2015-16</c:v>
                </c:pt>
                <c:pt idx="7">
                  <c:v>2022-23</c:v>
                </c:pt>
              </c:strCache>
            </c:strRef>
          </c:cat>
          <c:val>
            <c:numRef>
              <c:f>NSSeC!$E$9:$E$16</c:f>
              <c:numCache>
                <c:formatCode>0%</c:formatCode>
                <c:ptCount val="8"/>
                <c:pt idx="0">
                  <c:v>0.29982538816702559</c:v>
                </c:pt>
                <c:pt idx="1">
                  <c:v>0.32456254496910736</c:v>
                </c:pt>
                <c:pt idx="2">
                  <c:v>0.2993834057452387</c:v>
                </c:pt>
                <c:pt idx="3">
                  <c:v>0.28660396048408876</c:v>
                </c:pt>
                <c:pt idx="4">
                  <c:v>0.36164957132299075</c:v>
                </c:pt>
                <c:pt idx="5">
                  <c:v>0.32217485834535153</c:v>
                </c:pt>
                <c:pt idx="6">
                  <c:v>0.38147783286160913</c:v>
                </c:pt>
                <c:pt idx="7">
                  <c:v>0.31776786445263733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9-4167-8025-48972DD68A2E}"/>
            </c:ext>
          </c:extLst>
        </c:ser>
        <c:ser>
          <c:idx val="1"/>
          <c:order val="1"/>
          <c:tx>
            <c:strRef>
              <c:f>NSSeC!$F$8</c:f>
              <c:strCache>
                <c:ptCount val="1"/>
                <c:pt idx="0">
                  <c:v>NS SeC 1-2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bg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NSSeC!$C$9:$C$16</c:f>
              <c:strCache>
                <c:ptCount val="8"/>
                <c:pt idx="0">
                  <c:v>2015-16</c:v>
                </c:pt>
                <c:pt idx="7">
                  <c:v>2022-23</c:v>
                </c:pt>
              </c:strCache>
            </c:strRef>
          </c:cat>
          <c:val>
            <c:numRef>
              <c:f>NSSeC!$F$9:$F$16</c:f>
              <c:numCache>
                <c:formatCode>0%</c:formatCode>
                <c:ptCount val="8"/>
                <c:pt idx="0">
                  <c:v>0.17232102579888595</c:v>
                </c:pt>
                <c:pt idx="1">
                  <c:v>0.16322816925563255</c:v>
                </c:pt>
                <c:pt idx="2">
                  <c:v>0.16205731812232893</c:v>
                </c:pt>
                <c:pt idx="3">
                  <c:v>0.15422226702726577</c:v>
                </c:pt>
                <c:pt idx="4">
                  <c:v>0.17958620295185168</c:v>
                </c:pt>
                <c:pt idx="5">
                  <c:v>0.16149189198654471</c:v>
                </c:pt>
                <c:pt idx="6">
                  <c:v>0.15946504503777831</c:v>
                </c:pt>
                <c:pt idx="7">
                  <c:v>0.15388208505257525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39-4167-8025-48972DD68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70"/>
        <c:axId val="1939727871"/>
        <c:axId val="1939720671"/>
      </c:barChart>
      <c:catAx>
        <c:axId val="193972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9720671"/>
        <c:crosses val="autoZero"/>
        <c:auto val="1"/>
        <c:lblAlgn val="ctr"/>
        <c:lblOffset val="100"/>
        <c:noMultiLvlLbl val="0"/>
      </c:catAx>
      <c:valAx>
        <c:axId val="1939720671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1939727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16615485622551E-2"/>
          <c:y val="3.5914698349526368E-2"/>
          <c:w val="0.72829622518940251"/>
          <c:h val="0.85877511083125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Ethnicity!$E$8</c:f>
              <c:strCache>
                <c:ptCount val="1"/>
                <c:pt idx="0">
                  <c:v>Worcestershire CC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noFill/>
            </a:ln>
            <a:effectLst/>
          </c:spPr>
          <c:invertIfNegative val="0"/>
          <c:cat>
            <c:strRef>
              <c:f>[0]!EthnicGroups</c:f>
              <c:strCache>
                <c:ptCount val="3"/>
                <c:pt idx="0">
                  <c:v>Asian</c:v>
                </c:pt>
                <c:pt idx="1">
                  <c:v>White Other</c:v>
                </c:pt>
                <c:pt idx="2">
                  <c:v>White British</c:v>
                </c:pt>
              </c:strCache>
            </c:strRef>
          </c:cat>
          <c:val>
            <c:numRef>
              <c:f>[0]!Ethnic_values</c:f>
              <c:numCache>
                <c:formatCode>0%</c:formatCode>
                <c:ptCount val="3"/>
                <c:pt idx="0">
                  <c:v>0.31944035320564423</c:v>
                </c:pt>
                <c:pt idx="1">
                  <c:v>0.25465711476554775</c:v>
                </c:pt>
                <c:pt idx="2">
                  <c:v>0.23545487303119117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26-41F4-9226-8188A9BE6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939727871"/>
        <c:axId val="1939720671"/>
      </c:barChart>
      <c:lineChart>
        <c:grouping val="stacked"/>
        <c:varyColors val="0"/>
        <c:ser>
          <c:idx val="1"/>
          <c:order val="1"/>
          <c:tx>
            <c:strRef>
              <c:f>Ethnicity!$E$8</c:f>
              <c:strCache>
                <c:ptCount val="1"/>
                <c:pt idx="0">
                  <c:v>Worcestershire CC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[0]!EthnicGroups</c:f>
              <c:strCache>
                <c:ptCount val="3"/>
                <c:pt idx="0">
                  <c:v>Asian</c:v>
                </c:pt>
                <c:pt idx="1">
                  <c:v>White Other</c:v>
                </c:pt>
                <c:pt idx="2">
                  <c:v>White British</c:v>
                </c:pt>
              </c:strCache>
            </c:strRef>
          </c:cat>
          <c:val>
            <c:numRef>
              <c:f>[0]!Ethnic_values</c:f>
              <c:numCache>
                <c:formatCode>0%</c:formatCode>
                <c:ptCount val="3"/>
                <c:pt idx="0">
                  <c:v>0.31944035320564423</c:v>
                </c:pt>
                <c:pt idx="1">
                  <c:v>0.25465711476554775</c:v>
                </c:pt>
                <c:pt idx="2">
                  <c:v>0.23545487303119117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26-41F4-9226-8188A9BE6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9727871"/>
        <c:axId val="1939720671"/>
      </c:lineChart>
      <c:catAx>
        <c:axId val="193972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39720671"/>
        <c:crosses val="autoZero"/>
        <c:auto val="1"/>
        <c:lblAlgn val="ctr"/>
        <c:lblOffset val="100"/>
        <c:noMultiLvlLbl val="0"/>
      </c:catAx>
      <c:valAx>
        <c:axId val="1939720671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1939727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26763782168455E-2"/>
          <c:y val="1.0914051841746248E-2"/>
          <c:w val="0.96167323621783152"/>
          <c:h val="0.78575329516279768"/>
        </c:manualLayout>
      </c:layout>
      <c:lineChart>
        <c:grouping val="standard"/>
        <c:varyColors val="0"/>
        <c:ser>
          <c:idx val="3"/>
          <c:order val="0"/>
          <c:tx>
            <c:strRef>
              <c:f>Disab!$D$45</c:f>
              <c:strCache>
                <c:ptCount val="1"/>
                <c:pt idx="0">
                  <c:v>Limiting illness</c:v>
                </c:pt>
              </c:strCache>
            </c:strRef>
          </c:tx>
          <c:spPr>
            <a:ln w="76200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Disab!$E$43:$L$43</c:f>
              <c:strCache>
                <c:ptCount val="8"/>
                <c:pt idx="0">
                  <c:v>2015-16</c:v>
                </c:pt>
                <c:pt idx="7">
                  <c:v>2022-23</c:v>
                </c:pt>
              </c:strCache>
            </c:strRef>
          </c:cat>
          <c:val>
            <c:numRef>
              <c:f>Disab!$E$45:$L$45</c:f>
              <c:numCache>
                <c:formatCode>0%</c:formatCode>
                <c:ptCount val="8"/>
                <c:pt idx="0">
                  <c:v>0.47672211330671066</c:v>
                </c:pt>
                <c:pt idx="1">
                  <c:v>0.45446514075124539</c:v>
                </c:pt>
                <c:pt idx="2">
                  <c:v>0.45617709308493321</c:v>
                </c:pt>
                <c:pt idx="3">
                  <c:v>0.36967520722261538</c:v>
                </c:pt>
                <c:pt idx="4">
                  <c:v>0.47254950359384207</c:v>
                </c:pt>
                <c:pt idx="5">
                  <c:v>0.42954567278043954</c:v>
                </c:pt>
                <c:pt idx="6">
                  <c:v>0.43422264697105717</c:v>
                </c:pt>
                <c:pt idx="7">
                  <c:v>0.37326377210126332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AD3-4D2D-B170-D20B7E3D70C5}"/>
            </c:ext>
          </c:extLst>
        </c:ser>
        <c:ser>
          <c:idx val="1"/>
          <c:order val="1"/>
          <c:tx>
            <c:strRef>
              <c:f>Disab!$D$44</c:f>
              <c:strCache>
                <c:ptCount val="1"/>
                <c:pt idx="0">
                  <c:v>No limiting illness</c:v>
                </c:pt>
              </c:strCache>
            </c:strRef>
          </c:tx>
          <c:spPr>
            <a:ln w="76200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Disab!$E$43:$L$43</c:f>
              <c:strCache>
                <c:ptCount val="8"/>
                <c:pt idx="0">
                  <c:v>2015-16</c:v>
                </c:pt>
                <c:pt idx="7">
                  <c:v>2022-23</c:v>
                </c:pt>
              </c:strCache>
            </c:strRef>
          </c:cat>
          <c:val>
            <c:numRef>
              <c:f>Disab!$E$44:$L$44</c:f>
              <c:numCache>
                <c:formatCode>0%</c:formatCode>
                <c:ptCount val="8"/>
                <c:pt idx="0">
                  <c:v>0.19416089120873462</c:v>
                </c:pt>
                <c:pt idx="1">
                  <c:v>0.20124886333884595</c:v>
                </c:pt>
                <c:pt idx="2">
                  <c:v>0.20312101350343384</c:v>
                </c:pt>
                <c:pt idx="3">
                  <c:v>0.18583631888362356</c:v>
                </c:pt>
                <c:pt idx="4">
                  <c:v>0.20691445222435836</c:v>
                </c:pt>
                <c:pt idx="5">
                  <c:v>0.21486417754968756</c:v>
                </c:pt>
                <c:pt idx="6">
                  <c:v>0.20504489041706572</c:v>
                </c:pt>
                <c:pt idx="7">
                  <c:v>0.20271495667692555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AD3-4D2D-B170-D20B7E3D7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169311"/>
        <c:axId val="1781639679"/>
      </c:lineChart>
      <c:catAx>
        <c:axId val="57016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81639679"/>
        <c:crosses val="autoZero"/>
        <c:auto val="1"/>
        <c:lblAlgn val="ctr"/>
        <c:lblOffset val="100"/>
        <c:noMultiLvlLbl val="0"/>
      </c:catAx>
      <c:valAx>
        <c:axId val="1781639679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570169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61528923057847E-2"/>
          <c:y val="1.7571057003023902E-2"/>
          <c:w val="0.97213102298220844"/>
          <c:h val="0.86303392763051434"/>
        </c:manualLayout>
      </c:layout>
      <c:lineChart>
        <c:grouping val="standard"/>
        <c:varyColors val="0"/>
        <c:ser>
          <c:idx val="1"/>
          <c:order val="0"/>
          <c:tx>
            <c:strRef>
              <c:f>Gender!$D$40</c:f>
              <c:strCache>
                <c:ptCount val="1"/>
                <c:pt idx="0">
                  <c:v>Female</c:v>
                </c:pt>
              </c:strCache>
            </c:strRef>
          </c:tx>
          <c:spPr>
            <a:ln w="25400" cap="rnd">
              <a:solidFill>
                <a:schemeClr val="accent6"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9525">
                <a:solidFill>
                  <a:schemeClr val="accent6">
                    <a:alpha val="50000"/>
                  </a:schemeClr>
                </a:solidFill>
              </a:ln>
              <a:effectLst/>
            </c:spPr>
          </c:marker>
          <c:dPt>
            <c:idx val="4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solidFill>
                    <a:schemeClr val="accent6">
                      <a:alpha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accent6">
                    <a:alpha val="5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0C-4D34-87E7-A0A6622AB64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0C-4D34-87E7-A0A6622AB6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0C-4D34-87E7-A0A6622AB64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0C-4D34-87E7-A0A6622AB6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0C-4D34-87E7-A0A6622AB64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0C-4D34-87E7-A0A6622AB64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0C-4D34-87E7-A0A6622AB6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Gender!$E$38:$L$38</c:f>
              <c:strCache>
                <c:ptCount val="8"/>
                <c:pt idx="0">
                  <c:v>2015-16</c:v>
                </c:pt>
                <c:pt idx="7">
                  <c:v>2022-23</c:v>
                </c:pt>
              </c:strCache>
            </c:strRef>
          </c:cat>
          <c:val>
            <c:numRef>
              <c:f>Gender!$E$40:$L$40</c:f>
              <c:numCache>
                <c:formatCode>0%</c:formatCode>
                <c:ptCount val="8"/>
                <c:pt idx="0">
                  <c:v>0.25749423106540237</c:v>
                </c:pt>
                <c:pt idx="1">
                  <c:v>0.27591184094918336</c:v>
                </c:pt>
                <c:pt idx="2">
                  <c:v>0.27074254028279532</c:v>
                </c:pt>
                <c:pt idx="3">
                  <c:v>0.21764949514191528</c:v>
                </c:pt>
                <c:pt idx="4">
                  <c:v>0.24154857572986796</c:v>
                </c:pt>
                <c:pt idx="5">
                  <c:v>0.26129368577422701</c:v>
                </c:pt>
                <c:pt idx="6">
                  <c:v>0.25718606968725788</c:v>
                </c:pt>
                <c:pt idx="7">
                  <c:v>0.24847399791973249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F30C-4D34-87E7-A0A6622AB649}"/>
            </c:ext>
          </c:extLst>
        </c:ser>
        <c:ser>
          <c:idx val="0"/>
          <c:order val="1"/>
          <c:tx>
            <c:strRef>
              <c:f>Gender!$D$39</c:f>
              <c:strCache>
                <c:ptCount val="1"/>
                <c:pt idx="0">
                  <c:v>Male</c:v>
                </c:pt>
              </c:strCache>
            </c:strRef>
          </c:tx>
          <c:spPr>
            <a:ln w="25400" cap="rnd">
              <a:solidFill>
                <a:schemeClr val="tx2"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0C-4D34-87E7-A0A6622AB6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0C-4D34-87E7-A0A6622AB64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30C-4D34-87E7-A0A6622AB6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0C-4D34-87E7-A0A6622AB64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30C-4D34-87E7-A0A6622AB64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30C-4D34-87E7-A0A6622AB6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Gender!$E$38:$L$38</c:f>
              <c:strCache>
                <c:ptCount val="8"/>
                <c:pt idx="0">
                  <c:v>2015-16</c:v>
                </c:pt>
                <c:pt idx="7">
                  <c:v>2022-23</c:v>
                </c:pt>
              </c:strCache>
            </c:strRef>
          </c:cat>
          <c:val>
            <c:numRef>
              <c:f>Gender!$E$39:$L$39</c:f>
              <c:numCache>
                <c:formatCode>0%</c:formatCode>
                <c:ptCount val="8"/>
                <c:pt idx="0">
                  <c:v>0.23913406902647963</c:v>
                </c:pt>
                <c:pt idx="1">
                  <c:v>0.22398021133574758</c:v>
                </c:pt>
                <c:pt idx="2">
                  <c:v>0.23965979112486072</c:v>
                </c:pt>
                <c:pt idx="3">
                  <c:v>0.22921800938419287</c:v>
                </c:pt>
                <c:pt idx="4">
                  <c:v>0.27056542054395705</c:v>
                </c:pt>
                <c:pt idx="5">
                  <c:v>0.27365944200667996</c:v>
                </c:pt>
                <c:pt idx="6">
                  <c:v>0.25453352465967949</c:v>
                </c:pt>
                <c:pt idx="7">
                  <c:v>0.23629557857190442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F30C-4D34-87E7-A0A6622AB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169311"/>
        <c:axId val="1781639679"/>
      </c:lineChart>
      <c:catAx>
        <c:axId val="57016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1781639679"/>
        <c:crosses val="autoZero"/>
        <c:auto val="1"/>
        <c:lblAlgn val="ctr"/>
        <c:lblOffset val="100"/>
        <c:noMultiLvlLbl val="0"/>
      </c:catAx>
      <c:valAx>
        <c:axId val="1781639679"/>
        <c:scaling>
          <c:orientation val="minMax"/>
          <c:max val="0.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570169311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6008469050204547"/>
          <c:y val="0.928160941210184"/>
          <c:w val="0.53000623638477506"/>
          <c:h val="7.1838960896084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1886B-6DB8-46D1-B172-C34E6BCD0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BE896-9435-435F-89BD-A6B006E2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A159-7DBE-41CD-AD3C-8203F0B1AFA1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2911D-B9F8-4AC0-B50A-06E72E5A9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46549-674F-4009-B381-933B6C21E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D41B-BFA1-488B-B9E2-57AB533B1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24134-AAA0-40B5-8601-A590D5B1FB78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ABF61-C100-4B80-B600-400B65B2E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6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60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Both men's and women's inactivity rates have fluctuated over time, with the gender gap narrowing in recent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82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52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211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058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81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513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Locally, people spend more time being active compared to the national average</a:t>
            </a:r>
            <a:endParaRPr lang="en-GB" sz="1800" b="0" i="0" u="none" strike="noStrike" dirty="0">
              <a:solidFill>
                <a:srgbClr val="48404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86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104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Worcestershire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England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Male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48.5%</a:t>
            </a:r>
            <a:r>
              <a:rPr lang="en-GB" dirty="0"/>
              <a:t> 	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48.4%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Female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51.5%</a:t>
            </a:r>
            <a:r>
              <a:rPr lang="en-GB" dirty="0"/>
              <a:t> 	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51.6%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0-15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17.3%</a:t>
            </a:r>
            <a:r>
              <a:rPr lang="en-GB" dirty="0"/>
              <a:t> 	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18.6%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NS SeC 9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5.4%</a:t>
            </a:r>
            <a:r>
              <a:rPr lang="en-GB" dirty="0"/>
              <a:t> 	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7.7%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Unemployed 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2.4%</a:t>
            </a:r>
            <a:r>
              <a:rPr lang="en-GB" dirty="0"/>
              <a:t> 	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2.9%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4.0%</a:t>
            </a:r>
            <a:r>
              <a:rPr lang="en-GB" dirty="0"/>
              <a:t> 	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5.8%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580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England </a:t>
            </a:r>
          </a:p>
          <a:p>
            <a:r>
              <a:rPr lang="en-GB" dirty="0"/>
              <a:t>Population	46,101,000	7% growth</a:t>
            </a:r>
          </a:p>
          <a:p>
            <a:r>
              <a:rPr lang="en-GB" dirty="0"/>
              <a:t>55+ 	17,460,000	18% growth</a:t>
            </a:r>
          </a:p>
          <a:p>
            <a:r>
              <a:rPr lang="en-GB" dirty="0"/>
              <a:t>MEG	11,450,000	41% growth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5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51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22-23 inactive population</a:t>
            </a:r>
          </a:p>
          <a:p>
            <a:r>
              <a:rPr lang="en-GB" dirty="0"/>
              <a:t>2021 census population</a:t>
            </a:r>
          </a:p>
          <a:p>
            <a:r>
              <a:rPr lang="en-GB" dirty="0"/>
              <a:t>Rounded to 1000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72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414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58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356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44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91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40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43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6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activity at all – doing nothing</a:t>
            </a:r>
          </a:p>
          <a:p>
            <a:r>
              <a:rPr lang="en-GB" dirty="0"/>
              <a:t>Missing the intensity – light only activity only</a:t>
            </a:r>
          </a:p>
          <a:p>
            <a:r>
              <a:rPr lang="en-GB" dirty="0"/>
              <a:t>Not active for long enough – doing 1-29 minutes of activity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85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782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622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Inactivity rates for those with a limiting illness peaked during the pre-pandemic period but have since improved. But there is still a big gap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Post-pandemic recovery has been more pronounced for those with a limiting illness, contributing to the narrowing inequality gap.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Worcestershire's inactivity rate for adults with a limiting illness (37%) is lower than the national rate (41%).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7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.png"/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svg"/><Relationship Id="rId7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svg"/><Relationship Id="rId7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12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sv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5" Type="http://schemas.openxmlformats.org/officeDocument/2006/relationships/image" Target="../media/image21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5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6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E3E766-392D-55D5-667D-01C7E22695A8}"/>
              </a:ext>
            </a:extLst>
          </p:cNvPr>
          <p:cNvSpPr/>
          <p:nvPr userDrawn="1"/>
        </p:nvSpPr>
        <p:spPr>
          <a:xfrm>
            <a:off x="0" y="0"/>
            <a:ext cx="4277638" cy="63523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66278" y="1414463"/>
            <a:ext cx="7287951" cy="46551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0EDEDE-2714-2931-6A5D-C8E7F45959E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363EA5-E4EF-6535-C271-1E7BFA5924C4}"/>
                </a:ext>
              </a:extLst>
            </p:cNvPr>
            <p:cNvCxnSpPr>
              <a:cxnSpLocks/>
            </p:cNvCxnSpPr>
            <p:nvPr/>
          </p:nvCxnSpPr>
          <p:spPr>
            <a:xfrm>
              <a:off x="427235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4E3848-4D7B-442A-B1C4-1A245E6254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7E6437-483D-D346-95AD-799CDA2FC107}"/>
                </a:ext>
              </a:extLst>
            </p:cNvPr>
            <p:cNvGrpSpPr/>
            <p:nvPr/>
          </p:nvGrpSpPr>
          <p:grpSpPr>
            <a:xfrm>
              <a:off x="4101355" y="6181375"/>
              <a:ext cx="342000" cy="342000"/>
              <a:chOff x="1904855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A73E869-D6B4-B4B0-5CA2-BCF0C42E50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04855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A8C8119-C8AA-B50A-2907-72FFB18E3F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8855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8A9F54FE-0F2B-72B7-A09E-CD7AFE36B4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871" y="1882454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FD4286-5C9E-50F7-2BEB-07946387AAE1}"/>
              </a:ext>
            </a:extLst>
          </p:cNvPr>
          <p:cNvGrpSpPr/>
          <p:nvPr userDrawn="1"/>
        </p:nvGrpSpPr>
        <p:grpSpPr>
          <a:xfrm rot="16200000">
            <a:off x="2097752" y="2157384"/>
            <a:ext cx="1299922" cy="3685800"/>
            <a:chOff x="4909516" y="2358305"/>
            <a:chExt cx="1726575" cy="36858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5DDB8C-651A-9754-44C4-4EB649AD100A}"/>
                </a:ext>
              </a:extLst>
            </p:cNvPr>
            <p:cNvGrpSpPr/>
            <p:nvPr/>
          </p:nvGrpSpPr>
          <p:grpSpPr>
            <a:xfrm rot="5400000">
              <a:off x="4750344" y="252397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12" name="Graphic 11" descr="Chevron arrows with solid fill">
                <a:extLst>
                  <a:ext uri="{FF2B5EF4-FFF2-40B4-BE49-F238E27FC236}">
                    <a16:creationId xmlns:a16="http://schemas.microsoft.com/office/drawing/2014/main" id="{01654782-01D8-0925-83F8-5CBD5053E8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19" name="Graphic 18" descr="Chevron arrows with solid fill">
                <a:extLst>
                  <a:ext uri="{FF2B5EF4-FFF2-40B4-BE49-F238E27FC236}">
                    <a16:creationId xmlns:a16="http://schemas.microsoft.com/office/drawing/2014/main" id="{9E9BAF7E-5A06-E442-DBC5-51C245F1E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899628-E55D-A712-3302-19D1B3189FDF}"/>
                </a:ext>
              </a:extLst>
            </p:cNvPr>
            <p:cNvGrpSpPr/>
            <p:nvPr/>
          </p:nvGrpSpPr>
          <p:grpSpPr>
            <a:xfrm rot="5400000">
              <a:off x="4743843" y="415835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10" name="Graphic 9" descr="Chevron arrows with solid fill">
                <a:extLst>
                  <a:ext uri="{FF2B5EF4-FFF2-40B4-BE49-F238E27FC236}">
                    <a16:creationId xmlns:a16="http://schemas.microsoft.com/office/drawing/2014/main" id="{1C2A1AB8-EEA7-C542-23D3-6E313E2641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11" name="Graphic 10" descr="Chevron arrows with solid fill">
                <a:extLst>
                  <a:ext uri="{FF2B5EF4-FFF2-40B4-BE49-F238E27FC236}">
                    <a16:creationId xmlns:a16="http://schemas.microsoft.com/office/drawing/2014/main" id="{31633FDB-F687-944E-28E3-229994CAC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FC6F755-76D6-FB0C-1139-22894E5BBBC4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418894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35132" y="1695450"/>
            <a:ext cx="755519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4" y="0"/>
            <a:ext cx="3770496" cy="63563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660A01-9094-28FF-BF69-79B1FF8FDF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0510" y="652998"/>
            <a:ext cx="1608277" cy="160827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55FB1EB-B4CB-E04B-CF8C-9400C4DA41AD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1633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248121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289624-8A5F-172F-67B7-A49FC98225B1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26138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DFB7FE-0575-8FC9-5023-220F69CAA320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2122384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FA1895B-8439-FB32-1076-761293B88B3A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547464-C74D-F0DF-B7A3-6C60F01AA6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965300-C1A2-87FC-0A0A-3250A71FBE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DC6AAF-40D6-A7D4-FC70-A8B97FD71C6E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04B809E-9ACA-51A0-978A-9EDC1A0D53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E6E6F3-8350-2343-B592-E9CD30DB13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F7A597C-C266-85A7-69ED-6CA5697876F9}"/>
              </a:ext>
            </a:extLst>
          </p:cNvPr>
          <p:cNvGrpSpPr/>
          <p:nvPr userDrawn="1"/>
        </p:nvGrpSpPr>
        <p:grpSpPr>
          <a:xfrm>
            <a:off x="6095999" y="2422890"/>
            <a:ext cx="1210616" cy="1210616"/>
            <a:chOff x="6095999" y="2422890"/>
            <a:chExt cx="1210616" cy="121061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4980F40-8344-F0D3-71DA-7122E63EF9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5999" y="2422890"/>
              <a:ext cx="1210616" cy="1210616"/>
            </a:xfrm>
            <a:prstGeom prst="ellipse">
              <a:avLst/>
            </a:prstGeom>
            <a:noFill/>
            <a:ln w="76200">
              <a:solidFill>
                <a:srgbClr val="A480A8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FAC6BB-FDC4-7DFC-04E2-4BB29009C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95016" y="2621907"/>
              <a:ext cx="812582" cy="812582"/>
            </a:xfrm>
            <a:prstGeom prst="rect">
              <a:avLst/>
            </a:prstGeom>
          </p:spPr>
        </p:pic>
      </p:grp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E045598-5F03-2821-B274-F17FD76867E3}"/>
              </a:ext>
            </a:extLst>
          </p:cNvPr>
          <p:cNvSpPr/>
          <p:nvPr userDrawn="1"/>
        </p:nvSpPr>
        <p:spPr>
          <a:xfrm>
            <a:off x="0" y="166255"/>
            <a:ext cx="7003473" cy="1534171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88EB9-BA1A-BAA1-B3B7-9550C0B38248}"/>
              </a:ext>
            </a:extLst>
          </p:cNvPr>
          <p:cNvSpPr txBox="1"/>
          <p:nvPr userDrawn="1"/>
        </p:nvSpPr>
        <p:spPr>
          <a:xfrm>
            <a:off x="384009" y="397476"/>
            <a:ext cx="6447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Some people are more likely to experience inactivity than others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EA4ED9-5E87-D764-C15C-5D361133FB1E}"/>
              </a:ext>
            </a:extLst>
          </p:cNvPr>
          <p:cNvGrpSpPr/>
          <p:nvPr userDrawn="1"/>
        </p:nvGrpSpPr>
        <p:grpSpPr>
          <a:xfrm>
            <a:off x="1058878" y="4636439"/>
            <a:ext cx="1210616" cy="1210616"/>
            <a:chOff x="1058878" y="4636439"/>
            <a:chExt cx="1210616" cy="121061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99AE38-D7AB-930C-1C6A-E92650FA20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8878" y="4636439"/>
              <a:ext cx="1210616" cy="1210616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15E82A6-8580-A261-CEB6-D2D2FB228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09163" y="4886724"/>
              <a:ext cx="689264" cy="68926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F7C5DA-1D5B-1517-3D8F-74CC923E89E9}"/>
              </a:ext>
            </a:extLst>
          </p:cNvPr>
          <p:cNvGrpSpPr/>
          <p:nvPr userDrawn="1"/>
        </p:nvGrpSpPr>
        <p:grpSpPr>
          <a:xfrm>
            <a:off x="1058878" y="2422890"/>
            <a:ext cx="1210616" cy="1210616"/>
            <a:chOff x="1033360" y="2651492"/>
            <a:chExt cx="1210616" cy="121061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5FCDEB-E500-8F87-A1EB-45B2C9DB80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3360" y="2651492"/>
              <a:ext cx="1210616" cy="1210616"/>
            </a:xfrm>
            <a:prstGeom prst="ellipse">
              <a:avLst/>
            </a:prstGeom>
            <a:noFill/>
            <a:ln w="76200">
              <a:solidFill>
                <a:srgbClr val="2B8697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A1C3FAB-3C31-845F-C760-4375BE57F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72608" y="2867192"/>
              <a:ext cx="753633" cy="75363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1ADE327-BAB3-AFF9-D032-AE99BE1B6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59170" y="2867192"/>
              <a:ext cx="753633" cy="75363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603F34-B040-1993-6D3C-2AE8ACF5750E}"/>
              </a:ext>
            </a:extLst>
          </p:cNvPr>
          <p:cNvGrpSpPr/>
          <p:nvPr userDrawn="1"/>
        </p:nvGrpSpPr>
        <p:grpSpPr>
          <a:xfrm>
            <a:off x="6095999" y="4636439"/>
            <a:ext cx="1210616" cy="1210616"/>
            <a:chOff x="6095999" y="4636439"/>
            <a:chExt cx="1210616" cy="12106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BF3EA78-5DA1-0779-1CCD-E09298008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08184" y="4824229"/>
              <a:ext cx="786245" cy="786245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E6634CE-E08D-A373-20BA-49737DBA0A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5999" y="4636439"/>
              <a:ext cx="1210616" cy="1210616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1F0446A-0802-C833-5CEA-F391D8A84A56}"/>
              </a:ext>
            </a:extLst>
          </p:cNvPr>
          <p:cNvSpPr txBox="1"/>
          <p:nvPr userDrawn="1"/>
        </p:nvSpPr>
        <p:spPr>
          <a:xfrm>
            <a:off x="384009" y="4023313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status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905907-19E8-989C-7A9C-5EE52AC8F9B7}"/>
              </a:ext>
            </a:extLst>
          </p:cNvPr>
          <p:cNvSpPr txBox="1"/>
          <p:nvPr userDrawn="1"/>
        </p:nvSpPr>
        <p:spPr>
          <a:xfrm>
            <a:off x="5421130" y="4023313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Limiting illness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4C9544-6577-2355-DE16-27241027B7AE}"/>
              </a:ext>
            </a:extLst>
          </p:cNvPr>
          <p:cNvSpPr txBox="1"/>
          <p:nvPr userDrawn="1"/>
        </p:nvSpPr>
        <p:spPr>
          <a:xfrm>
            <a:off x="384009" y="1816295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B86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4D178D-1ECB-CFA9-E319-3D4F3A0D8885}"/>
              </a:ext>
            </a:extLst>
          </p:cNvPr>
          <p:cNvSpPr txBox="1"/>
          <p:nvPr userDrawn="1"/>
        </p:nvSpPr>
        <p:spPr>
          <a:xfrm>
            <a:off x="5421130" y="1816295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Ethnicity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4CF113-ABD0-09E9-30A1-1B83AEE8E0AE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119694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FA1895B-8439-FB32-1076-761293B88B3A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547464-C74D-F0DF-B7A3-6C60F01AA6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965300-C1A2-87FC-0A0A-3250A71FBE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DC6AAF-40D6-A7D4-FC70-A8B97FD71C6E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04B809E-9ACA-51A0-978A-9EDC1A0D53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E6E6F3-8350-2343-B592-E9CD30DB13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F7A597C-C266-85A7-69ED-6CA5697876F9}"/>
              </a:ext>
            </a:extLst>
          </p:cNvPr>
          <p:cNvGrpSpPr/>
          <p:nvPr userDrawn="1"/>
        </p:nvGrpSpPr>
        <p:grpSpPr>
          <a:xfrm>
            <a:off x="6095999" y="2422890"/>
            <a:ext cx="1210616" cy="1210616"/>
            <a:chOff x="6095999" y="2422890"/>
            <a:chExt cx="1210616" cy="121061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4980F40-8344-F0D3-71DA-7122E63EF9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5999" y="2422890"/>
              <a:ext cx="1210616" cy="1210616"/>
            </a:xfrm>
            <a:prstGeom prst="ellipse">
              <a:avLst/>
            </a:prstGeom>
            <a:noFill/>
            <a:ln w="76200">
              <a:solidFill>
                <a:srgbClr val="A480A8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FAC6BB-FDC4-7DFC-04E2-4BB29009C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95016" y="2621907"/>
              <a:ext cx="812582" cy="812582"/>
            </a:xfrm>
            <a:prstGeom prst="rect">
              <a:avLst/>
            </a:prstGeom>
          </p:spPr>
        </p:pic>
      </p:grp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E045598-5F03-2821-B274-F17FD76867E3}"/>
              </a:ext>
            </a:extLst>
          </p:cNvPr>
          <p:cNvSpPr/>
          <p:nvPr userDrawn="1"/>
        </p:nvSpPr>
        <p:spPr>
          <a:xfrm>
            <a:off x="0" y="166255"/>
            <a:ext cx="7003473" cy="1534171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4D178D-1ECB-CFA9-E319-3D4F3A0D8885}"/>
              </a:ext>
            </a:extLst>
          </p:cNvPr>
          <p:cNvSpPr txBox="1"/>
          <p:nvPr userDrawn="1"/>
        </p:nvSpPr>
        <p:spPr>
          <a:xfrm>
            <a:off x="5421130" y="1816295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Ethnicity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4CF113-ABD0-09E9-30A1-1B83AEE8E0AE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72CD30-F541-B834-8F02-4CFECA407F64}"/>
              </a:ext>
            </a:extLst>
          </p:cNvPr>
          <p:cNvGrpSpPr/>
          <p:nvPr userDrawn="1"/>
        </p:nvGrpSpPr>
        <p:grpSpPr>
          <a:xfrm>
            <a:off x="6095999" y="4629908"/>
            <a:ext cx="1210616" cy="1210616"/>
            <a:chOff x="1033360" y="2651492"/>
            <a:chExt cx="1210616" cy="121061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49804A8-8F4C-E3D0-608C-C6A6D3138E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3360" y="2651492"/>
              <a:ext cx="1210616" cy="1210616"/>
            </a:xfrm>
            <a:prstGeom prst="ellipse">
              <a:avLst/>
            </a:prstGeom>
            <a:noFill/>
            <a:ln w="76200">
              <a:solidFill>
                <a:srgbClr val="2B8697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326CCE1-22F2-A682-1853-C5CC1AC92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72608" y="2867192"/>
              <a:ext cx="753633" cy="75363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3E7108F-2A47-FD9D-0B6C-A898ED365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59170" y="2867192"/>
              <a:ext cx="753633" cy="753633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26D991C-2BB7-A8F3-DD46-90F9C44E2F74}"/>
              </a:ext>
            </a:extLst>
          </p:cNvPr>
          <p:cNvSpPr txBox="1"/>
          <p:nvPr userDrawn="1"/>
        </p:nvSpPr>
        <p:spPr>
          <a:xfrm>
            <a:off x="5421130" y="4023313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B86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Gender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DE35D6-47F5-A6D0-6B36-773EA315E403}"/>
              </a:ext>
            </a:extLst>
          </p:cNvPr>
          <p:cNvGrpSpPr/>
          <p:nvPr userDrawn="1"/>
        </p:nvGrpSpPr>
        <p:grpSpPr>
          <a:xfrm>
            <a:off x="1058878" y="2431820"/>
            <a:ext cx="1210616" cy="1210616"/>
            <a:chOff x="1058878" y="4636439"/>
            <a:chExt cx="1210616" cy="121061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35F74FB-D7D0-F58C-249A-7515FD0F0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8878" y="4636439"/>
              <a:ext cx="1210616" cy="1210616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A621A45-B845-C121-699D-5C9A3639A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09163" y="4886724"/>
              <a:ext cx="689264" cy="689264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59A3773-8506-701D-DA98-067657AD097C}"/>
              </a:ext>
            </a:extLst>
          </p:cNvPr>
          <p:cNvSpPr txBox="1"/>
          <p:nvPr userDrawn="1"/>
        </p:nvSpPr>
        <p:spPr>
          <a:xfrm>
            <a:off x="384009" y="1818694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status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EDB89BD-9794-D7B0-9010-1DF359169C07}"/>
              </a:ext>
            </a:extLst>
          </p:cNvPr>
          <p:cNvGrpSpPr/>
          <p:nvPr userDrawn="1"/>
        </p:nvGrpSpPr>
        <p:grpSpPr>
          <a:xfrm>
            <a:off x="1058878" y="4636439"/>
            <a:ext cx="1210616" cy="1210616"/>
            <a:chOff x="6095999" y="4636439"/>
            <a:chExt cx="1210616" cy="1210616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D1C2413-C0AC-2303-9CD9-5AD537696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08184" y="4824229"/>
              <a:ext cx="786245" cy="786245"/>
            </a:xfrm>
            <a:prstGeom prst="rect">
              <a:avLst/>
            </a:prstGeom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4BB0E06-870B-2F6A-282F-643C28E563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5999" y="4636439"/>
              <a:ext cx="1210616" cy="1210616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C7084DA-22B1-CC87-CAAD-28E20404038D}"/>
              </a:ext>
            </a:extLst>
          </p:cNvPr>
          <p:cNvSpPr txBox="1"/>
          <p:nvPr userDrawn="1"/>
        </p:nvSpPr>
        <p:spPr>
          <a:xfrm>
            <a:off x="384009" y="4023313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Limiting illness</a:t>
            </a:r>
          </a:p>
        </p:txBody>
      </p:sp>
    </p:spTree>
    <p:extLst>
      <p:ext uri="{BB962C8B-B14F-4D97-AF65-F5344CB8AC3E}">
        <p14:creationId xmlns:p14="http://schemas.microsoft.com/office/powerpoint/2010/main" val="528577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FA1895B-8439-FB32-1076-761293B88B3A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547464-C74D-F0DF-B7A3-6C60F01AA6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965300-C1A2-87FC-0A0A-3250A71FBE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DC6AAF-40D6-A7D4-FC70-A8B97FD71C6E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04B809E-9ACA-51A0-978A-9EDC1A0D53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E6E6F3-8350-2343-B592-E9CD30DB13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E045598-5F03-2821-B274-F17FD76867E3}"/>
              </a:ext>
            </a:extLst>
          </p:cNvPr>
          <p:cNvSpPr/>
          <p:nvPr userDrawn="1"/>
        </p:nvSpPr>
        <p:spPr>
          <a:xfrm>
            <a:off x="0" y="166255"/>
            <a:ext cx="7003473" cy="1534171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4CF113-ABD0-09E9-30A1-1B83AEE8E0AE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DE35D6-47F5-A6D0-6B36-773EA315E403}"/>
              </a:ext>
            </a:extLst>
          </p:cNvPr>
          <p:cNvGrpSpPr/>
          <p:nvPr userDrawn="1"/>
        </p:nvGrpSpPr>
        <p:grpSpPr>
          <a:xfrm>
            <a:off x="1058878" y="2431820"/>
            <a:ext cx="1210616" cy="1210616"/>
            <a:chOff x="1058878" y="4636439"/>
            <a:chExt cx="1210616" cy="121061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35F74FB-D7D0-F58C-249A-7515FD0F0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8878" y="4636439"/>
              <a:ext cx="1210616" cy="1210616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A621A45-B845-C121-699D-5C9A3639A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09163" y="4886724"/>
              <a:ext cx="689264" cy="689264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59A3773-8506-701D-DA98-067657AD097C}"/>
              </a:ext>
            </a:extLst>
          </p:cNvPr>
          <p:cNvSpPr txBox="1"/>
          <p:nvPr userDrawn="1"/>
        </p:nvSpPr>
        <p:spPr>
          <a:xfrm>
            <a:off x="384009" y="1818694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status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EDB89BD-9794-D7B0-9010-1DF359169C07}"/>
              </a:ext>
            </a:extLst>
          </p:cNvPr>
          <p:cNvGrpSpPr/>
          <p:nvPr userDrawn="1"/>
        </p:nvGrpSpPr>
        <p:grpSpPr>
          <a:xfrm>
            <a:off x="1058878" y="4636439"/>
            <a:ext cx="1210616" cy="1210616"/>
            <a:chOff x="6095999" y="4636439"/>
            <a:chExt cx="1210616" cy="1210616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D1C2413-C0AC-2303-9CD9-5AD537696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08184" y="4824229"/>
              <a:ext cx="786245" cy="786245"/>
            </a:xfrm>
            <a:prstGeom prst="rect">
              <a:avLst/>
            </a:prstGeom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4BB0E06-870B-2F6A-282F-643C28E563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5999" y="4636439"/>
              <a:ext cx="1210616" cy="1210616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C7084DA-22B1-CC87-CAAD-28E20404038D}"/>
              </a:ext>
            </a:extLst>
          </p:cNvPr>
          <p:cNvSpPr txBox="1"/>
          <p:nvPr userDrawn="1"/>
        </p:nvSpPr>
        <p:spPr>
          <a:xfrm>
            <a:off x="384009" y="4023313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Limiting illness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72CD30-F541-B834-8F02-4CFECA407F64}"/>
              </a:ext>
            </a:extLst>
          </p:cNvPr>
          <p:cNvGrpSpPr/>
          <p:nvPr userDrawn="1"/>
        </p:nvGrpSpPr>
        <p:grpSpPr>
          <a:xfrm>
            <a:off x="6095999" y="2419363"/>
            <a:ext cx="1210616" cy="1210616"/>
            <a:chOff x="1033360" y="2651492"/>
            <a:chExt cx="1210616" cy="121061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9804A8-8F4C-E3D0-608C-C6A6D3138E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3360" y="2651492"/>
              <a:ext cx="1210616" cy="1210616"/>
            </a:xfrm>
            <a:prstGeom prst="ellipse">
              <a:avLst/>
            </a:prstGeom>
            <a:noFill/>
            <a:ln w="76200">
              <a:solidFill>
                <a:srgbClr val="2B8697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26CCE1-22F2-A682-1853-C5CC1AC92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72608" y="2867192"/>
              <a:ext cx="753633" cy="75363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3E7108F-2A47-FD9D-0B6C-A898ED365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59170" y="2867192"/>
              <a:ext cx="753633" cy="75363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26D991C-2BB7-A8F3-DD46-90F9C44E2F74}"/>
              </a:ext>
            </a:extLst>
          </p:cNvPr>
          <p:cNvSpPr txBox="1"/>
          <p:nvPr userDrawn="1"/>
        </p:nvSpPr>
        <p:spPr>
          <a:xfrm>
            <a:off x="5421130" y="1812768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B86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Gender</a:t>
            </a:r>
          </a:p>
        </p:txBody>
      </p:sp>
    </p:spTree>
    <p:extLst>
      <p:ext uri="{BB962C8B-B14F-4D97-AF65-F5344CB8AC3E}">
        <p14:creationId xmlns:p14="http://schemas.microsoft.com/office/powerpoint/2010/main" val="2306348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875875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rt Placeholder 13">
            <a:extLst>
              <a:ext uri="{FF2B5EF4-FFF2-40B4-BE49-F238E27FC236}">
                <a16:creationId xmlns:a16="http://schemas.microsoft.com/office/drawing/2014/main" id="{4A2750C5-0FBB-29BE-5168-519072A5D6A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46063" y="1281953"/>
            <a:ext cx="8170862" cy="489342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EACBB6-BD2D-E09D-030E-3E0AB3B0B673}"/>
              </a:ext>
            </a:extLst>
          </p:cNvPr>
          <p:cNvSpPr txBox="1">
            <a:spLocks/>
          </p:cNvSpPr>
          <p:nvPr userDrawn="1"/>
        </p:nvSpPr>
        <p:spPr>
          <a:xfrm>
            <a:off x="2854691" y="3768642"/>
            <a:ext cx="4789124" cy="1046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Heavy intensity activity reduces with age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8587755" y="6175321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9626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FA1895B-8439-FB32-1076-761293B88B3A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547464-C74D-F0DF-B7A3-6C60F01AA6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965300-C1A2-87FC-0A0A-3250A71FBE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DC6AAF-40D6-A7D4-FC70-A8B97FD71C6E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04B809E-9ACA-51A0-978A-9EDC1A0D53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E6E6F3-8350-2343-B592-E9CD30DB13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37DE183-C3B9-1FF5-48B2-A80BB648A795}"/>
              </a:ext>
            </a:extLst>
          </p:cNvPr>
          <p:cNvSpPr>
            <a:spLocks noChangeAspect="1"/>
          </p:cNvSpPr>
          <p:nvPr userDrawn="1"/>
        </p:nvSpPr>
        <p:spPr>
          <a:xfrm>
            <a:off x="1345086" y="2489800"/>
            <a:ext cx="2640365" cy="2640365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36EE2-CE3F-A7BF-5366-263BAF5DA46D}"/>
              </a:ext>
            </a:extLst>
          </p:cNvPr>
          <p:cNvSpPr txBox="1"/>
          <p:nvPr userDrawn="1"/>
        </p:nvSpPr>
        <p:spPr>
          <a:xfrm>
            <a:off x="1385091" y="1955284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adults (16+)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07DF6B-D118-2987-ABF8-A8E2663C5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80308" y="2610722"/>
            <a:ext cx="2169920" cy="2169920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AE41D87-6F1E-F894-980F-0A8C97D2782C}"/>
              </a:ext>
            </a:extLst>
          </p:cNvPr>
          <p:cNvSpPr txBox="1">
            <a:spLocks/>
          </p:cNvSpPr>
          <p:nvPr userDrawn="1"/>
        </p:nvSpPr>
        <p:spPr>
          <a:xfrm>
            <a:off x="2014237" y="5569242"/>
            <a:ext cx="1377033" cy="4059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increase*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B4D5C77-DC4D-7274-1BA4-D219E0FC01E6}"/>
              </a:ext>
            </a:extLst>
          </p:cNvPr>
          <p:cNvSpPr>
            <a:spLocks noChangeAspect="1"/>
          </p:cNvSpPr>
          <p:nvPr userDrawn="1"/>
        </p:nvSpPr>
        <p:spPr>
          <a:xfrm>
            <a:off x="4775818" y="2489800"/>
            <a:ext cx="2640365" cy="2640365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368434-7DDA-C153-CBEF-ABCDA50B53BA}"/>
              </a:ext>
            </a:extLst>
          </p:cNvPr>
          <p:cNvSpPr txBox="1"/>
          <p:nvPr userDrawn="1"/>
        </p:nvSpPr>
        <p:spPr>
          <a:xfrm>
            <a:off x="4691394" y="1955284"/>
            <a:ext cx="280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Older adults (55+)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7B96E655-650E-CD32-4836-23B28186B288}"/>
              </a:ext>
            </a:extLst>
          </p:cNvPr>
          <p:cNvSpPr txBox="1">
            <a:spLocks/>
          </p:cNvSpPr>
          <p:nvPr userDrawn="1"/>
        </p:nvSpPr>
        <p:spPr>
          <a:xfrm>
            <a:off x="5444969" y="5569242"/>
            <a:ext cx="1302063" cy="4059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increase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B490D8F-096E-05FC-A7E5-60A26CD1F949}"/>
              </a:ext>
            </a:extLst>
          </p:cNvPr>
          <p:cNvSpPr>
            <a:spLocks noChangeAspect="1"/>
          </p:cNvSpPr>
          <p:nvPr userDrawn="1"/>
        </p:nvSpPr>
        <p:spPr>
          <a:xfrm>
            <a:off x="8206550" y="2489800"/>
            <a:ext cx="2640365" cy="2640365"/>
          </a:xfrm>
          <a:prstGeom prst="ellipse">
            <a:avLst/>
          </a:prstGeom>
          <a:noFill/>
          <a:ln w="76200">
            <a:solidFill>
              <a:srgbClr val="A480A8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6154FA-B955-E68B-D1AC-E9EA1CCE6735}"/>
              </a:ext>
            </a:extLst>
          </p:cNvPr>
          <p:cNvSpPr txBox="1"/>
          <p:nvPr userDrawn="1"/>
        </p:nvSpPr>
        <p:spPr>
          <a:xfrm>
            <a:off x="7886700" y="1954201"/>
            <a:ext cx="3668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7C49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Minority ethnic groups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1633E7ED-0931-3D8B-B599-3537946DAA16}"/>
              </a:ext>
            </a:extLst>
          </p:cNvPr>
          <p:cNvSpPr txBox="1">
            <a:spLocks/>
          </p:cNvSpPr>
          <p:nvPr userDrawn="1"/>
        </p:nvSpPr>
        <p:spPr>
          <a:xfrm>
            <a:off x="8875701" y="5569242"/>
            <a:ext cx="1302063" cy="4059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C498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increase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015663D-B289-D23D-C3CF-B41F37D9C8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11971" y="3082920"/>
            <a:ext cx="1210616" cy="121061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AFE82-3D6C-FA98-BD95-DA39F2CFA3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0692" y="3082920"/>
            <a:ext cx="1210616" cy="1210616"/>
          </a:xfrm>
          <a:prstGeom prst="rect">
            <a:avLst/>
          </a:prstGeom>
        </p:spPr>
      </p:pic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2366128D-977A-11CE-F3FC-58732AF13256}"/>
              </a:ext>
            </a:extLst>
          </p:cNvPr>
          <p:cNvSpPr/>
          <p:nvPr userDrawn="1"/>
        </p:nvSpPr>
        <p:spPr>
          <a:xfrm>
            <a:off x="0" y="166255"/>
            <a:ext cx="7003473" cy="1534171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C053F6-267D-39DC-418F-282BBB70AF8C}"/>
              </a:ext>
            </a:extLst>
          </p:cNvPr>
          <p:cNvSpPr txBox="1"/>
          <p:nvPr userDrawn="1"/>
        </p:nvSpPr>
        <p:spPr>
          <a:xfrm>
            <a:off x="384009" y="397476"/>
            <a:ext cx="6447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Our population is </a:t>
            </a:r>
            <a:r>
              <a:rPr kumimoji="0" lang="en-GB" sz="3200" b="1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ea typeface="+mn-ea"/>
                <a:cs typeface="+mn-cs"/>
              </a:rPr>
              <a:t>growing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3200" b="1" i="0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ageing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and becoming </a:t>
            </a:r>
            <a:r>
              <a:rPr kumimoji="0" lang="en-GB" sz="3200" b="1" i="0" strike="noStrike" kern="1200" cap="none" spc="0" normalizeH="0" baseline="0" noProof="0" dirty="0">
                <a:ln>
                  <a:noFill/>
                </a:ln>
                <a:solidFill>
                  <a:srgbClr val="A480A8"/>
                </a:solidFill>
                <a:effectLst/>
                <a:uLnTx/>
                <a:uFillTx/>
                <a:ea typeface="+mn-ea"/>
                <a:cs typeface="+mn-cs"/>
              </a:rPr>
              <a:t>more diverse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9384086B-6808-3DDE-9A31-7CA5D92E96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354513"/>
            <a:ext cx="2573338" cy="5207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Xx,xxx</a:t>
            </a:r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437A19FF-1213-F63D-1345-7DDED1378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2639" y="4354513"/>
            <a:ext cx="2573338" cy="5207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Xx,xxx</a:t>
            </a:r>
            <a:endParaRPr lang="en-US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5E4F2C8E-5182-BAA9-C0C6-A3441A40EE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53678" y="4354513"/>
            <a:ext cx="2573338" cy="5207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Xx,xxx</a:t>
            </a:r>
            <a:endParaRPr lang="en-US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598BCE92-3CEC-AA74-CD7E-D9E0F4D641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5211234"/>
            <a:ext cx="2573338" cy="5207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>
                <a:solidFill>
                  <a:schemeClr val="accent6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30D7DF2E-6EA2-3C92-1842-6A47EFBBF5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9331" y="5211234"/>
            <a:ext cx="2573338" cy="5207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F90B1322-2FAD-20D4-CA13-36388C3D1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7062" y="5211234"/>
            <a:ext cx="2573338" cy="5207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>
                <a:solidFill>
                  <a:schemeClr val="accent3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6918BA-CCDA-E0D4-B96D-3DB32AA5D790}"/>
              </a:ext>
            </a:extLst>
          </p:cNvPr>
          <p:cNvSpPr txBox="1"/>
          <p:nvPr userDrawn="1"/>
        </p:nvSpPr>
        <p:spPr>
          <a:xfrm>
            <a:off x="548520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Census 2021, Census 2011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*Change between Census 2011 and 2021</a:t>
            </a:r>
          </a:p>
        </p:txBody>
      </p:sp>
    </p:spTree>
    <p:extLst>
      <p:ext uri="{BB962C8B-B14F-4D97-AF65-F5344CB8AC3E}">
        <p14:creationId xmlns:p14="http://schemas.microsoft.com/office/powerpoint/2010/main" val="1927766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FA1895B-8439-FB32-1076-761293B88B3A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547464-C74D-F0DF-B7A3-6C60F01AA6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965300-C1A2-87FC-0A0A-3250A71FBE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DC6AAF-40D6-A7D4-FC70-A8B97FD71C6E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04B809E-9ACA-51A0-978A-9EDC1A0D53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E6E6F3-8350-2343-B592-E9CD30DB13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5907EBE-167A-F9F4-A95A-CAB7D6F6A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7072" y="2178904"/>
            <a:ext cx="2169920" cy="21699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39EA463-ED5F-6637-38DE-6B9331965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977072" y="3391670"/>
            <a:ext cx="2169920" cy="21699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0DAD470-A4B8-E9B6-CDEB-F40175270E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7072" y="4569529"/>
            <a:ext cx="2169920" cy="21699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114447-8259-68ED-FD02-C96859FD2E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6992" y="4588194"/>
            <a:ext cx="2169920" cy="21699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A9DBA17-4371-E86A-208A-C57EA41ED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16912" y="4606859"/>
            <a:ext cx="2169920" cy="21699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2F9631-2653-2E5A-FB69-9AE8E0486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6602" y="-312435"/>
            <a:ext cx="2169920" cy="21699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A434A41-8B16-707A-890D-87665A685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6522" y="-293770"/>
            <a:ext cx="2169920" cy="21699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38AD65-771F-2E2E-9633-A3DB93A97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66442" y="-275105"/>
            <a:ext cx="2169920" cy="21699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4E366FA-6729-5569-8859-76E7DF3A0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926602" y="900331"/>
            <a:ext cx="2169920" cy="21699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150B5F5-8983-CC09-50FE-65C264904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096522" y="918996"/>
            <a:ext cx="2169920" cy="21699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A46724-C652-65C9-1BCE-C943B242E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266442" y="937661"/>
            <a:ext cx="2169920" cy="21699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4240271-0C22-DBE9-E0C7-C37D7F130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146992" y="3410335"/>
            <a:ext cx="2169920" cy="21699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1AE2014-DD6C-CE13-1B8D-2E0EC8F05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316912" y="3429000"/>
            <a:ext cx="2169920" cy="21699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863C55D-C146-C78A-67D0-BEF336229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6992" y="2197569"/>
            <a:ext cx="2169920" cy="21699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66627B-6627-3429-7036-4A20A3426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16912" y="2216234"/>
            <a:ext cx="2169920" cy="216992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1E8D759-0D80-E490-2EB6-2196F4F5C2AB}"/>
              </a:ext>
            </a:extLst>
          </p:cNvPr>
          <p:cNvSpPr/>
          <p:nvPr userDrawn="1"/>
        </p:nvSpPr>
        <p:spPr>
          <a:xfrm>
            <a:off x="4821382" y="133808"/>
            <a:ext cx="6665450" cy="615544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932E7D6A-196F-185C-9676-2C0B094BA9A3}"/>
              </a:ext>
            </a:extLst>
          </p:cNvPr>
          <p:cNvSpPr/>
          <p:nvPr userDrawn="1"/>
        </p:nvSpPr>
        <p:spPr>
          <a:xfrm>
            <a:off x="0" y="2499547"/>
            <a:ext cx="7003473" cy="153417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501C081-3B23-298F-AA90-5137C3D16BE6}"/>
              </a:ext>
            </a:extLst>
          </p:cNvPr>
          <p:cNvSpPr>
            <a:spLocks noChangeAspect="1"/>
          </p:cNvSpPr>
          <p:nvPr userDrawn="1"/>
        </p:nvSpPr>
        <p:spPr>
          <a:xfrm>
            <a:off x="7181884" y="1716922"/>
            <a:ext cx="3190383" cy="31903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6B55F02-7E99-5922-FF10-121E1C8555BD}"/>
              </a:ext>
            </a:extLst>
          </p:cNvPr>
          <p:cNvSpPr txBox="1"/>
          <p:nvPr userDrawn="1"/>
        </p:nvSpPr>
        <p:spPr>
          <a:xfrm>
            <a:off x="6942898" y="2478887"/>
            <a:ext cx="3668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718AEA-9F3E-BA7A-E7E3-3029F09E05A4}"/>
              </a:ext>
            </a:extLst>
          </p:cNvPr>
          <p:cNvSpPr txBox="1"/>
          <p:nvPr userDrawn="1"/>
        </p:nvSpPr>
        <p:spPr>
          <a:xfrm>
            <a:off x="6942898" y="3611728"/>
            <a:ext cx="3668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D02D10-78BD-50EE-C776-37E92B6455BC}"/>
              </a:ext>
            </a:extLst>
          </p:cNvPr>
          <p:cNvSpPr txBox="1"/>
          <p:nvPr userDrawn="1"/>
        </p:nvSpPr>
        <p:spPr>
          <a:xfrm>
            <a:off x="1592699" y="2549810"/>
            <a:ext cx="6447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Currently, </a:t>
            </a: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22%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 adults are inactive</a:t>
            </a:r>
          </a:p>
        </p:txBody>
      </p:sp>
      <p:sp>
        <p:nvSpPr>
          <p:cNvPr id="49" name="Text Placeholder 16">
            <a:extLst>
              <a:ext uri="{FF2B5EF4-FFF2-40B4-BE49-F238E27FC236}">
                <a16:creationId xmlns:a16="http://schemas.microsoft.com/office/drawing/2014/main" id="{7DC01436-F761-DDB6-AFFA-0D8FBBA8C0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4600" y="2629151"/>
            <a:ext cx="1873326" cy="67636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</a:t>
            </a:r>
            <a:r>
              <a:rPr lang="en-US" dirty="0"/>
              <a:t>%</a:t>
            </a:r>
          </a:p>
        </p:txBody>
      </p:sp>
      <p:sp>
        <p:nvSpPr>
          <p:cNvPr id="51" name="Text Placeholder 16">
            <a:extLst>
              <a:ext uri="{FF2B5EF4-FFF2-40B4-BE49-F238E27FC236}">
                <a16:creationId xmlns:a16="http://schemas.microsoft.com/office/drawing/2014/main" id="{B39ABC3A-F2EE-AF7C-5864-37528CE380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72454" y="2931759"/>
            <a:ext cx="2748903" cy="6763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5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Xx,xxx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AB76F-7810-49E9-C239-5E2888976471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2873540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FFAEAF-5F1A-2D17-8027-735B9F019C3E}"/>
              </a:ext>
            </a:extLst>
          </p:cNvPr>
          <p:cNvSpPr/>
          <p:nvPr userDrawn="1"/>
        </p:nvSpPr>
        <p:spPr>
          <a:xfrm>
            <a:off x="530176" y="0"/>
            <a:ext cx="4310041" cy="63523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03E733-0A87-DB9E-3ADD-89FB2D10B99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FA6ECB-8519-24CE-8987-190945AF64FA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2D5D0-0D9C-4E4A-1D32-332D840B73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348988-279B-720A-7369-DABED6112287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532279-2387-ADEF-3A2E-144D5BA85D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FA3E5A-7A4C-68A7-57BB-0935F0047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90F3BA-67E1-971E-BAB4-2E686D034E2A}"/>
              </a:ext>
            </a:extLst>
          </p:cNvPr>
          <p:cNvSpPr txBox="1"/>
          <p:nvPr userDrawn="1"/>
        </p:nvSpPr>
        <p:spPr>
          <a:xfrm>
            <a:off x="958132" y="1169759"/>
            <a:ext cx="359340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adults do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 activity at all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0FAFC5-0C1F-CE46-5302-0DC7C280AD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35635" y="3411835"/>
            <a:ext cx="2438400" cy="243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89B41E-EB38-BC47-E8D6-1CAC373DF2E1}"/>
              </a:ext>
            </a:extLst>
          </p:cNvPr>
          <p:cNvSpPr txBox="1"/>
          <p:nvPr userDrawn="1"/>
        </p:nvSpPr>
        <p:spPr>
          <a:xfrm>
            <a:off x="6439523" y="869402"/>
            <a:ext cx="3931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But not all inactive adults do nothing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CDE7D7E-390B-15BF-BCF5-A6937F5310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40" y="2772215"/>
            <a:ext cx="646819" cy="646819"/>
          </a:xfrm>
          <a:prstGeom prst="rect">
            <a:avLst/>
          </a:prstGeom>
        </p:spPr>
      </p:pic>
      <p:pic>
        <p:nvPicPr>
          <p:cNvPr id="15" name="Graphic 14" descr="Stopwatch 33% with solid fill">
            <a:extLst>
              <a:ext uri="{FF2B5EF4-FFF2-40B4-BE49-F238E27FC236}">
                <a16:creationId xmlns:a16="http://schemas.microsoft.com/office/drawing/2014/main" id="{08CBCEA2-7BD6-7B2A-345C-C1E3F89484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9977" y="4442387"/>
            <a:ext cx="917208" cy="91720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FAF4FFE-CD20-B37A-CEAF-2D1D9EF2AF5D}"/>
              </a:ext>
            </a:extLst>
          </p:cNvPr>
          <p:cNvGrpSpPr/>
          <p:nvPr userDrawn="1"/>
        </p:nvGrpSpPr>
        <p:grpSpPr>
          <a:xfrm>
            <a:off x="4229099" y="145472"/>
            <a:ext cx="2051420" cy="2569505"/>
            <a:chOff x="4318931" y="145473"/>
            <a:chExt cx="1673277" cy="2569505"/>
          </a:xfrm>
        </p:grpSpPr>
        <p:pic>
          <p:nvPicPr>
            <p:cNvPr id="17" name="Graphic 16" descr="Chevron arrows with solid fill">
              <a:extLst>
                <a:ext uri="{FF2B5EF4-FFF2-40B4-BE49-F238E27FC236}">
                  <a16:creationId xmlns:a16="http://schemas.microsoft.com/office/drawing/2014/main" id="{811B010E-A4F8-1D80-C6B0-13E893614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18931" y="145474"/>
              <a:ext cx="1332284" cy="2569504"/>
            </a:xfrm>
            <a:prstGeom prst="rect">
              <a:avLst/>
            </a:prstGeom>
          </p:spPr>
        </p:pic>
        <p:pic>
          <p:nvPicPr>
            <p:cNvPr id="18" name="Graphic 17" descr="Chevron arrows with solid fill">
              <a:extLst>
                <a:ext uri="{FF2B5EF4-FFF2-40B4-BE49-F238E27FC236}">
                  <a16:creationId xmlns:a16="http://schemas.microsoft.com/office/drawing/2014/main" id="{FA75C342-DED8-0767-388B-565AA8D4B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59924" y="145473"/>
              <a:ext cx="1332284" cy="256950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B5C40BD-FCD2-8713-49E6-CC93BBF167DC}"/>
              </a:ext>
            </a:extLst>
          </p:cNvPr>
          <p:cNvSpPr txBox="1"/>
          <p:nvPr userDrawn="1"/>
        </p:nvSpPr>
        <p:spPr>
          <a:xfrm>
            <a:off x="7433920" y="2580032"/>
            <a:ext cx="21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There are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3DA4B-87C2-1BB0-3D03-7D3216DAB9D0}"/>
              </a:ext>
            </a:extLst>
          </p:cNvPr>
          <p:cNvSpPr txBox="1"/>
          <p:nvPr userDrawn="1"/>
        </p:nvSpPr>
        <p:spPr>
          <a:xfrm>
            <a:off x="7402402" y="4369689"/>
            <a:ext cx="21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There are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228CE2-5E25-895A-2482-12049AA68310}"/>
              </a:ext>
            </a:extLst>
          </p:cNvPr>
          <p:cNvSpPr txBox="1"/>
          <p:nvPr userDrawn="1"/>
        </p:nvSpPr>
        <p:spPr>
          <a:xfrm>
            <a:off x="7243059" y="2974325"/>
            <a:ext cx="402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people missing the intensity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C1DCC5-9013-790E-D847-04E44BFE116C}"/>
              </a:ext>
            </a:extLst>
          </p:cNvPr>
          <p:cNvSpPr txBox="1"/>
          <p:nvPr userDrawn="1"/>
        </p:nvSpPr>
        <p:spPr>
          <a:xfrm>
            <a:off x="7168055" y="4763982"/>
            <a:ext cx="473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en-GB" sz="2400" dirty="0">
                <a:solidFill>
                  <a:srgbClr val="BD162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people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 active for long enough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4E50C1D5-1BA2-8D56-50BF-9BFB8A2393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8678" y="557971"/>
            <a:ext cx="2920419" cy="6763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Xx,xxx</a:t>
            </a:r>
            <a:endParaRPr lang="en-US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4BC4734-C49D-BF13-16CB-5B294A2826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9686" y="2508520"/>
            <a:ext cx="2136117" cy="53570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xx,xxx</a:t>
            </a:r>
            <a:endParaRPr lang="en-US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9AB866F9-D62E-7DDA-EEA5-EADE3A068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59400" y="4275388"/>
            <a:ext cx="2136117" cy="53570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xx,xxx</a:t>
            </a:r>
            <a:endParaRPr lang="en-US" dirty="0"/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2737CBFB-836B-29F2-8736-53D744FB9F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316" y="2169592"/>
            <a:ext cx="2920419" cy="44074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8FE187D0-FB49-8D67-F78D-9E8560E3A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6633" y="3445496"/>
            <a:ext cx="1615223" cy="44074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29BC6D7B-4945-5055-C18C-C7F6873B9F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3920" y="5225524"/>
            <a:ext cx="1615223" cy="44074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12C19-A2A3-5AE4-D0ED-7EB0391E356D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4E44FF-C253-95F7-A7FE-F17AC4800BD3}"/>
              </a:ext>
            </a:extLst>
          </p:cNvPr>
          <p:cNvSpPr>
            <a:spLocks noChangeAspect="1"/>
          </p:cNvSpPr>
          <p:nvPr userDrawn="1"/>
        </p:nvSpPr>
        <p:spPr>
          <a:xfrm>
            <a:off x="6365993" y="2545330"/>
            <a:ext cx="1120540" cy="1120540"/>
          </a:xfrm>
          <a:prstGeom prst="ellipse">
            <a:avLst/>
          </a:prstGeom>
          <a:solidFill>
            <a:srgbClr val="FFFFFF">
              <a:alpha val="30196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4E6A29-FABE-7B7C-35FE-ABB9042A78E6}"/>
              </a:ext>
            </a:extLst>
          </p:cNvPr>
          <p:cNvSpPr>
            <a:spLocks noChangeAspect="1"/>
          </p:cNvSpPr>
          <p:nvPr userDrawn="1"/>
        </p:nvSpPr>
        <p:spPr>
          <a:xfrm>
            <a:off x="6313380" y="4369689"/>
            <a:ext cx="1120540" cy="1120540"/>
          </a:xfrm>
          <a:prstGeom prst="ellipse">
            <a:avLst/>
          </a:prstGeom>
          <a:solidFill>
            <a:srgbClr val="FFFFFF">
              <a:alpha val="30196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80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1" y="0"/>
            <a:ext cx="6095998" cy="63517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07634EA-E9D7-BD56-1B6B-04211D21E4B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004090" y="725488"/>
            <a:ext cx="7546752" cy="53625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B89BA22-8FE1-B077-93EF-AD170820F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06413"/>
            <a:ext cx="3146071" cy="500662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7E4D6-D54D-B319-D871-081CF0D53033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1919313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321725"/>
            <a:ext cx="604270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0B74A9-8F7A-7732-D4A9-A246C95DD7AE}"/>
              </a:ext>
            </a:extLst>
          </p:cNvPr>
          <p:cNvSpPr>
            <a:spLocks noChangeAspect="1"/>
          </p:cNvSpPr>
          <p:nvPr userDrawn="1"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CBD5CE-428C-8AD9-7ADC-F1202C07A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2645" y="4550693"/>
            <a:ext cx="1893591" cy="189359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CF5C556-7BF6-9072-4148-AE7BEF2EDC59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E48217-CADD-9B16-1A64-32BCBF2D2ABF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84249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6F92DC2-EBB5-A000-E1F9-C691188F7B82}"/>
              </a:ext>
            </a:extLst>
          </p:cNvPr>
          <p:cNvSpPr/>
          <p:nvPr userDrawn="1"/>
        </p:nvSpPr>
        <p:spPr>
          <a:xfrm>
            <a:off x="7591859" y="0"/>
            <a:ext cx="4604997" cy="637220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BD2DDA-1418-9D65-70A8-421310032E16}"/>
              </a:ext>
            </a:extLst>
          </p:cNvPr>
          <p:cNvSpPr>
            <a:spLocks noChangeAspect="1"/>
          </p:cNvSpPr>
          <p:nvPr userDrawn="1"/>
        </p:nvSpPr>
        <p:spPr>
          <a:xfrm>
            <a:off x="6670170" y="4331016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09765-111D-919F-355D-A9A695BFB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208470" y="4869316"/>
            <a:ext cx="1285959" cy="128595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99E0E5D-6C71-C78A-5737-3FD11D193DA3}"/>
              </a:ext>
            </a:extLst>
          </p:cNvPr>
          <p:cNvSpPr>
            <a:spLocks noChangeAspect="1"/>
          </p:cNvSpPr>
          <p:nvPr userDrawn="1"/>
        </p:nvSpPr>
        <p:spPr>
          <a:xfrm>
            <a:off x="6670170" y="4331016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hart Placeholder 18">
            <a:extLst>
              <a:ext uri="{FF2B5EF4-FFF2-40B4-BE49-F238E27FC236}">
                <a16:creationId xmlns:a16="http://schemas.microsoft.com/office/drawing/2014/main" id="{CD316E8B-C01F-6A10-2218-1CD90C09B78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18154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B7AAA9-8E07-50A5-A74B-942866EED5A6}"/>
              </a:ext>
            </a:extLst>
          </p:cNvPr>
          <p:cNvGrpSpPr/>
          <p:nvPr userDrawn="1"/>
        </p:nvGrpSpPr>
        <p:grpSpPr>
          <a:xfrm rot="5400000" flipH="1">
            <a:off x="8020572" y="1502269"/>
            <a:ext cx="1299922" cy="3685800"/>
            <a:chOff x="4909516" y="2358305"/>
            <a:chExt cx="1726575" cy="36858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B2FCFDD-BF67-BE76-F2E3-656507D942C3}"/>
                </a:ext>
              </a:extLst>
            </p:cNvPr>
            <p:cNvGrpSpPr/>
            <p:nvPr/>
          </p:nvGrpSpPr>
          <p:grpSpPr>
            <a:xfrm rot="5400000">
              <a:off x="4750344" y="252397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21" name="Graphic 20" descr="Chevron arrows with solid fill">
                <a:extLst>
                  <a:ext uri="{FF2B5EF4-FFF2-40B4-BE49-F238E27FC236}">
                    <a16:creationId xmlns:a16="http://schemas.microsoft.com/office/drawing/2014/main" id="{8F6DA367-7881-35D9-E885-B75EAF169A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22" name="Graphic 21" descr="Chevron arrows with solid fill">
                <a:extLst>
                  <a:ext uri="{FF2B5EF4-FFF2-40B4-BE49-F238E27FC236}">
                    <a16:creationId xmlns:a16="http://schemas.microsoft.com/office/drawing/2014/main" id="{270BF4DB-30B8-F039-10C6-A8954B01EB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7418196-FC2F-E5B4-D5BA-F1E999327E07}"/>
                </a:ext>
              </a:extLst>
            </p:cNvPr>
            <p:cNvGrpSpPr/>
            <p:nvPr/>
          </p:nvGrpSpPr>
          <p:grpSpPr>
            <a:xfrm rot="5400000">
              <a:off x="4743843" y="415835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19" name="Graphic 18" descr="Chevron arrows with solid fill">
                <a:extLst>
                  <a:ext uri="{FF2B5EF4-FFF2-40B4-BE49-F238E27FC236}">
                    <a16:creationId xmlns:a16="http://schemas.microsoft.com/office/drawing/2014/main" id="{861F5A8A-3596-36D6-BD4A-82930B0A44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20" name="Graphic 19" descr="Chevron arrows with solid fill">
                <a:extLst>
                  <a:ext uri="{FF2B5EF4-FFF2-40B4-BE49-F238E27FC236}">
                    <a16:creationId xmlns:a16="http://schemas.microsoft.com/office/drawing/2014/main" id="{6C45FF04-8E9C-A13F-BD71-6EF529DA0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44EBC3E-94BA-C0D4-DB32-1C211FDEB280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1631617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6F92DC2-EBB5-A000-E1F9-C691188F7B82}"/>
              </a:ext>
            </a:extLst>
          </p:cNvPr>
          <p:cNvSpPr/>
          <p:nvPr userDrawn="1"/>
        </p:nvSpPr>
        <p:spPr>
          <a:xfrm>
            <a:off x="7591859" y="0"/>
            <a:ext cx="4604997" cy="637220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BD2DDA-1418-9D65-70A8-421310032E16}"/>
              </a:ext>
            </a:extLst>
          </p:cNvPr>
          <p:cNvSpPr>
            <a:spLocks noChangeAspect="1"/>
          </p:cNvSpPr>
          <p:nvPr userDrawn="1"/>
        </p:nvSpPr>
        <p:spPr>
          <a:xfrm>
            <a:off x="6670170" y="4331016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09765-111D-919F-355D-A9A695BFB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208470" y="4869316"/>
            <a:ext cx="1285959" cy="128595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99E0E5D-6C71-C78A-5737-3FD11D193DA3}"/>
              </a:ext>
            </a:extLst>
          </p:cNvPr>
          <p:cNvSpPr>
            <a:spLocks noChangeAspect="1"/>
          </p:cNvSpPr>
          <p:nvPr userDrawn="1"/>
        </p:nvSpPr>
        <p:spPr>
          <a:xfrm>
            <a:off x="6670170" y="4331016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hart Placeholder 18">
            <a:extLst>
              <a:ext uri="{FF2B5EF4-FFF2-40B4-BE49-F238E27FC236}">
                <a16:creationId xmlns:a16="http://schemas.microsoft.com/office/drawing/2014/main" id="{CD316E8B-C01F-6A10-2218-1CD90C09B78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18154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4EBC3E-94BA-C0D4-DB32-1C211FDEB280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1025304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5" y="8879"/>
            <a:ext cx="4604997" cy="63474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795291-5E0B-663E-AE64-9FC2B2A11DC5}"/>
              </a:ext>
            </a:extLst>
          </p:cNvPr>
          <p:cNvGrpSpPr/>
          <p:nvPr userDrawn="1"/>
        </p:nvGrpSpPr>
        <p:grpSpPr>
          <a:xfrm>
            <a:off x="3069756" y="4328568"/>
            <a:ext cx="2378544" cy="2367455"/>
            <a:chOff x="3069756" y="4328568"/>
            <a:chExt cx="2378544" cy="236745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0FD31E-B647-3DB9-966E-66526FE0F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56" y="4333464"/>
              <a:ext cx="2362559" cy="236255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B6D686-5842-B2B5-CC3E-88747CAE5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41423" y="4828112"/>
              <a:ext cx="1383868" cy="1383868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E4AD0CF-D9CE-29F1-AD7C-40A735DF97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5741" y="4328568"/>
              <a:ext cx="2362559" cy="2362559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ACB350A-2706-8FB5-BC36-78482EFDB054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831350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8815C9-4E9A-577E-6535-4C38926CD582}"/>
              </a:ext>
            </a:extLst>
          </p:cNvPr>
          <p:cNvSpPr/>
          <p:nvPr userDrawn="1"/>
        </p:nvSpPr>
        <p:spPr>
          <a:xfrm>
            <a:off x="534871" y="0"/>
            <a:ext cx="4604997" cy="6352373"/>
          </a:xfrm>
          <a:prstGeom prst="rect">
            <a:avLst/>
          </a:prstGeom>
          <a:solidFill>
            <a:srgbClr val="BD1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6A67C4-0986-DDED-16C2-F45B4A601C6C}"/>
              </a:ext>
            </a:extLst>
          </p:cNvPr>
          <p:cNvGrpSpPr/>
          <p:nvPr userDrawn="1"/>
        </p:nvGrpSpPr>
        <p:grpSpPr>
          <a:xfrm>
            <a:off x="866525" y="369844"/>
            <a:ext cx="844510" cy="844510"/>
            <a:chOff x="305411" y="369844"/>
            <a:chExt cx="844510" cy="8445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A85067C-AB76-D65E-227F-E651C06F1751}"/>
                </a:ext>
              </a:extLst>
            </p:cNvPr>
            <p:cNvSpPr/>
            <p:nvPr/>
          </p:nvSpPr>
          <p:spPr>
            <a:xfrm>
              <a:off x="305411" y="369844"/>
              <a:ext cx="844510" cy="8445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Graphic 12" descr="Pound with solid fill">
              <a:extLst>
                <a:ext uri="{FF2B5EF4-FFF2-40B4-BE49-F238E27FC236}">
                  <a16:creationId xmlns:a16="http://schemas.microsoft.com/office/drawing/2014/main" id="{F0BEE753-2AA8-412B-8E9E-D710CB0F7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7777" y="572584"/>
              <a:ext cx="439030" cy="439030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0997895B-A384-4799-C9BD-C1D872C426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34903" y="3113826"/>
            <a:ext cx="1423844" cy="1423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DFE6D4-FA51-2FA4-6086-F917DD9101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0655" y="3113827"/>
            <a:ext cx="1423843" cy="14238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CF5379-8247-2474-D313-F3A6C96BAC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8865" y="2929393"/>
            <a:ext cx="1608277" cy="16082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424DFD-77DF-92DF-8951-5D342E93DC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29579" y="3113825"/>
            <a:ext cx="1423845" cy="14238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4A6E37-BF12-4180-F960-54BA97205EF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0594" y="3015269"/>
            <a:ext cx="1522401" cy="15224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955E53-A06A-E89A-5E9C-1EEF0FB79A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60546" y="3267854"/>
            <a:ext cx="1269816" cy="12698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626828F-DFAA-24B2-B5D4-D7704351D81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0437" y="3267854"/>
            <a:ext cx="1269816" cy="126981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92E21AF-BAFE-6614-916A-B0331206301C}"/>
              </a:ext>
            </a:extLst>
          </p:cNvPr>
          <p:cNvGrpSpPr/>
          <p:nvPr userDrawn="1"/>
        </p:nvGrpSpPr>
        <p:grpSpPr>
          <a:xfrm>
            <a:off x="3958666" y="5288928"/>
            <a:ext cx="918808" cy="844510"/>
            <a:chOff x="10845934" y="5425994"/>
            <a:chExt cx="918808" cy="8445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0994B7-A3A3-CC81-F0D9-208C0CEDE0A0}"/>
                </a:ext>
              </a:extLst>
            </p:cNvPr>
            <p:cNvSpPr/>
            <p:nvPr/>
          </p:nvSpPr>
          <p:spPr>
            <a:xfrm>
              <a:off x="10880136" y="5425994"/>
              <a:ext cx="844510" cy="8445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Graphic 22" descr="Pound with solid fill">
              <a:extLst>
                <a:ext uri="{FF2B5EF4-FFF2-40B4-BE49-F238E27FC236}">
                  <a16:creationId xmlns:a16="http://schemas.microsoft.com/office/drawing/2014/main" id="{1383AF93-863F-3D42-48C2-70AE8065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845934" y="5628734"/>
              <a:ext cx="439030" cy="439030"/>
            </a:xfrm>
            <a:prstGeom prst="rect">
              <a:avLst/>
            </a:prstGeom>
          </p:spPr>
        </p:pic>
        <p:pic>
          <p:nvPicPr>
            <p:cNvPr id="26" name="Graphic 25" descr="Pound with solid fill">
              <a:extLst>
                <a:ext uri="{FF2B5EF4-FFF2-40B4-BE49-F238E27FC236}">
                  <a16:creationId xmlns:a16="http://schemas.microsoft.com/office/drawing/2014/main" id="{C1F61422-4526-3E87-23B8-90B838107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085823" y="5628734"/>
              <a:ext cx="439030" cy="439030"/>
            </a:xfrm>
            <a:prstGeom prst="rect">
              <a:avLst/>
            </a:prstGeom>
          </p:spPr>
        </p:pic>
        <p:pic>
          <p:nvPicPr>
            <p:cNvPr id="30" name="Graphic 29" descr="Pound with solid fill">
              <a:extLst>
                <a:ext uri="{FF2B5EF4-FFF2-40B4-BE49-F238E27FC236}">
                  <a16:creationId xmlns:a16="http://schemas.microsoft.com/office/drawing/2014/main" id="{B0D6768D-ADC8-9219-162D-D3B422370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325712" y="5628734"/>
              <a:ext cx="439030" cy="439030"/>
            </a:xfrm>
            <a:prstGeom prst="rect">
              <a:avLst/>
            </a:prstGeom>
          </p:spPr>
        </p:pic>
      </p:grp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4F0B1734-BA15-99A2-4FBA-4C879FF7099B}"/>
              </a:ext>
            </a:extLst>
          </p:cNvPr>
          <p:cNvSpPr txBox="1">
            <a:spLocks/>
          </p:cNvSpPr>
          <p:nvPr userDrawn="1"/>
        </p:nvSpPr>
        <p:spPr>
          <a:xfrm>
            <a:off x="682142" y="1376553"/>
            <a:ext cx="4423932" cy="1293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+mj-lt"/>
              </a:rPr>
              <a:t>Over </a:t>
            </a:r>
            <a:r>
              <a:rPr lang="en-GB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 in 10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adults living in the </a:t>
            </a:r>
            <a:r>
              <a:rPr lang="en-GB" b="1" dirty="0">
                <a:solidFill>
                  <a:schemeClr val="bg1"/>
                </a:solidFill>
              </a:rPr>
              <a:t>most deprived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neighbourhoods are inactive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5F7CD07B-3971-719E-B5FD-EBDBF173A18F}"/>
              </a:ext>
            </a:extLst>
          </p:cNvPr>
          <p:cNvSpPr txBox="1">
            <a:spLocks/>
          </p:cNvSpPr>
          <p:nvPr userDrawn="1"/>
        </p:nvSpPr>
        <p:spPr>
          <a:xfrm>
            <a:off x="868417" y="5288928"/>
            <a:ext cx="2924658" cy="776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dirty="0">
                <a:solidFill>
                  <a:schemeClr val="bg1"/>
                </a:solidFill>
                <a:latin typeface="+mj-lt"/>
              </a:rPr>
              <a:t>Compared to </a:t>
            </a:r>
            <a:r>
              <a:rPr lang="en-GB" sz="2000" b="1" dirty="0">
                <a:solidFill>
                  <a:schemeClr val="accent1"/>
                </a:solidFill>
              </a:rPr>
              <a:t>2 in 10 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adults living in the </a:t>
            </a:r>
            <a:r>
              <a:rPr lang="en-GB" sz="1600" b="1" dirty="0">
                <a:solidFill>
                  <a:schemeClr val="bg1"/>
                </a:solidFill>
              </a:rPr>
              <a:t>least deprived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 neighbourhoods </a:t>
            </a:r>
            <a:r>
              <a:rPr lang="en-GB" sz="1600" dirty="0">
                <a:solidFill>
                  <a:schemeClr val="accent1"/>
                </a:solidFill>
                <a:latin typeface="+mj-lt"/>
              </a:rPr>
              <a:t>(20%)</a:t>
            </a:r>
          </a:p>
          <a:p>
            <a:pPr algn="r"/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F40D1A00-CAC2-E555-DEE8-4241598DA8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712" y="2533398"/>
            <a:ext cx="1074682" cy="5053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3BA76A6C-A118-C9FD-1D33-5D1F292E3A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7513" y="5288926"/>
            <a:ext cx="1410847" cy="5053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x in 10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B9648C87-CC67-4633-71BE-EC83D206F2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9086" y="5770503"/>
            <a:ext cx="770471" cy="3489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EA424-AD79-54F2-0DDF-B033B1EC2A90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ED31F67-33EE-3DD7-5943-C5CAA04337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3508181" y="3118433"/>
            <a:ext cx="1419237" cy="14192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71F28C4-8836-EE2D-82C6-A7CE294694F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2756747" y="3269712"/>
            <a:ext cx="1267958" cy="12679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13A6154-58FD-4E51-3FC5-3B57D3573E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1805012" y="3167384"/>
            <a:ext cx="1370286" cy="13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41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8815C9-4E9A-577E-6535-4C38926CD582}"/>
              </a:ext>
            </a:extLst>
          </p:cNvPr>
          <p:cNvSpPr/>
          <p:nvPr userDrawn="1"/>
        </p:nvSpPr>
        <p:spPr>
          <a:xfrm>
            <a:off x="534871" y="0"/>
            <a:ext cx="4604997" cy="6352373"/>
          </a:xfrm>
          <a:prstGeom prst="rect">
            <a:avLst/>
          </a:prstGeom>
          <a:solidFill>
            <a:srgbClr val="BD1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6A67C4-0986-DDED-16C2-F45B4A601C6C}"/>
              </a:ext>
            </a:extLst>
          </p:cNvPr>
          <p:cNvGrpSpPr/>
          <p:nvPr userDrawn="1"/>
        </p:nvGrpSpPr>
        <p:grpSpPr>
          <a:xfrm>
            <a:off x="866525" y="369844"/>
            <a:ext cx="844510" cy="844510"/>
            <a:chOff x="305411" y="369844"/>
            <a:chExt cx="844510" cy="8445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A85067C-AB76-D65E-227F-E651C06F1751}"/>
                </a:ext>
              </a:extLst>
            </p:cNvPr>
            <p:cNvSpPr/>
            <p:nvPr/>
          </p:nvSpPr>
          <p:spPr>
            <a:xfrm>
              <a:off x="305411" y="369844"/>
              <a:ext cx="844510" cy="8445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Graphic 12" descr="Pound with solid fill">
              <a:extLst>
                <a:ext uri="{FF2B5EF4-FFF2-40B4-BE49-F238E27FC236}">
                  <a16:creationId xmlns:a16="http://schemas.microsoft.com/office/drawing/2014/main" id="{F0BEE753-2AA8-412B-8E9E-D710CB0F7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7777" y="572584"/>
              <a:ext cx="439030" cy="43903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6CF5379-8247-2474-D313-F3A6C96BAC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3183" y="2666251"/>
            <a:ext cx="1871419" cy="18714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955E53-A06A-E89A-5E9C-1EEF0FB79A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9777" y="3060090"/>
            <a:ext cx="1477580" cy="147758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92E21AF-BAFE-6614-916A-B0331206301C}"/>
              </a:ext>
            </a:extLst>
          </p:cNvPr>
          <p:cNvGrpSpPr/>
          <p:nvPr userDrawn="1"/>
        </p:nvGrpSpPr>
        <p:grpSpPr>
          <a:xfrm>
            <a:off x="10528158" y="5288928"/>
            <a:ext cx="918808" cy="844510"/>
            <a:chOff x="10845934" y="5425994"/>
            <a:chExt cx="918808" cy="8445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0994B7-A3A3-CC81-F0D9-208C0CEDE0A0}"/>
                </a:ext>
              </a:extLst>
            </p:cNvPr>
            <p:cNvSpPr/>
            <p:nvPr/>
          </p:nvSpPr>
          <p:spPr>
            <a:xfrm>
              <a:off x="10880136" y="5425994"/>
              <a:ext cx="844510" cy="8445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Graphic 22" descr="Pound with solid fill">
              <a:extLst>
                <a:ext uri="{FF2B5EF4-FFF2-40B4-BE49-F238E27FC236}">
                  <a16:creationId xmlns:a16="http://schemas.microsoft.com/office/drawing/2014/main" id="{1383AF93-863F-3D42-48C2-70AE8065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45934" y="5628734"/>
              <a:ext cx="439030" cy="439030"/>
            </a:xfrm>
            <a:prstGeom prst="rect">
              <a:avLst/>
            </a:prstGeom>
          </p:spPr>
        </p:pic>
        <p:pic>
          <p:nvPicPr>
            <p:cNvPr id="26" name="Graphic 25" descr="Pound with solid fill">
              <a:extLst>
                <a:ext uri="{FF2B5EF4-FFF2-40B4-BE49-F238E27FC236}">
                  <a16:creationId xmlns:a16="http://schemas.microsoft.com/office/drawing/2014/main" id="{C1F61422-4526-3E87-23B8-90B838107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85823" y="5628734"/>
              <a:ext cx="439030" cy="439030"/>
            </a:xfrm>
            <a:prstGeom prst="rect">
              <a:avLst/>
            </a:prstGeom>
          </p:spPr>
        </p:pic>
        <p:pic>
          <p:nvPicPr>
            <p:cNvPr id="30" name="Graphic 29" descr="Pound with solid fill">
              <a:extLst>
                <a:ext uri="{FF2B5EF4-FFF2-40B4-BE49-F238E27FC236}">
                  <a16:creationId xmlns:a16="http://schemas.microsoft.com/office/drawing/2014/main" id="{B0D6768D-ADC8-9219-162D-D3B422370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325712" y="5628734"/>
              <a:ext cx="439030" cy="439030"/>
            </a:xfrm>
            <a:prstGeom prst="rect">
              <a:avLst/>
            </a:prstGeom>
          </p:spPr>
        </p:pic>
      </p:grp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4F0B1734-BA15-99A2-4FBA-4C879FF7099B}"/>
              </a:ext>
            </a:extLst>
          </p:cNvPr>
          <p:cNvSpPr txBox="1">
            <a:spLocks/>
          </p:cNvSpPr>
          <p:nvPr userDrawn="1"/>
        </p:nvSpPr>
        <p:spPr>
          <a:xfrm>
            <a:off x="682142" y="1376553"/>
            <a:ext cx="3715554" cy="1293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+mj-lt"/>
              </a:rPr>
              <a:t>Over </a:t>
            </a:r>
            <a:r>
              <a:rPr lang="en-GB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 in 3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adults living in the </a:t>
            </a:r>
            <a:r>
              <a:rPr lang="en-GB" b="1" dirty="0">
                <a:solidFill>
                  <a:schemeClr val="bg1"/>
                </a:solidFill>
              </a:rPr>
              <a:t>most deprived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neighbourhoods are inactive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5F7CD07B-3971-719E-B5FD-EBDBF173A18F}"/>
              </a:ext>
            </a:extLst>
          </p:cNvPr>
          <p:cNvSpPr txBox="1">
            <a:spLocks/>
          </p:cNvSpPr>
          <p:nvPr userDrawn="1"/>
        </p:nvSpPr>
        <p:spPr>
          <a:xfrm>
            <a:off x="7483875" y="5288928"/>
            <a:ext cx="2878691" cy="776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Compared to </a:t>
            </a:r>
            <a:r>
              <a:rPr lang="en-GB" sz="2000" b="1" dirty="0">
                <a:solidFill>
                  <a:schemeClr val="bg1"/>
                </a:solidFill>
              </a:rPr>
              <a:t>1 in 3 </a:t>
            </a:r>
            <a:r>
              <a:rPr lang="en-GB" sz="1600" dirty="0">
                <a:solidFill>
                  <a:schemeClr val="tx2"/>
                </a:solidFill>
                <a:latin typeface="+mj-lt"/>
              </a:rPr>
              <a:t>adults living in the </a:t>
            </a:r>
            <a:r>
              <a:rPr lang="en-GB" sz="1600" b="1" dirty="0">
                <a:solidFill>
                  <a:schemeClr val="tx2"/>
                </a:solidFill>
              </a:rPr>
              <a:t>least deprived</a:t>
            </a:r>
            <a:r>
              <a:rPr lang="en-GB" sz="1600" dirty="0">
                <a:solidFill>
                  <a:schemeClr val="tx2"/>
                </a:solidFill>
                <a:latin typeface="+mj-lt"/>
              </a:rPr>
              <a:t> neighbourhoods 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(20%)</a:t>
            </a:r>
          </a:p>
          <a:p>
            <a:pPr algn="r"/>
            <a:endParaRPr lang="en-GB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F40D1A00-CAC2-E555-DEE8-4241598DA8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712" y="2932896"/>
            <a:ext cx="1074682" cy="5053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EA424-AD79-54F2-0DDF-B033B1EC2A90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ED31F67-33EE-3DD7-5943-C5CAA04337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3392771" y="2886221"/>
            <a:ext cx="1651449" cy="1651449"/>
          </a:xfrm>
          <a:prstGeom prst="rect">
            <a:avLst/>
          </a:prstGeom>
        </p:spPr>
      </p:pic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B9648C87-CC67-4633-71BE-EC83D206F2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08578" y="5770503"/>
            <a:ext cx="770471" cy="3489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BA76A6C-A118-C9FD-1D33-5D1F292E3A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52926" y="5288928"/>
            <a:ext cx="1410847" cy="5053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 in x</a:t>
            </a:r>
          </a:p>
        </p:txBody>
      </p:sp>
    </p:spTree>
    <p:extLst>
      <p:ext uri="{BB962C8B-B14F-4D97-AF65-F5344CB8AC3E}">
        <p14:creationId xmlns:p14="http://schemas.microsoft.com/office/powerpoint/2010/main" val="951213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8815C9-4E9A-577E-6535-4C38926CD582}"/>
              </a:ext>
            </a:extLst>
          </p:cNvPr>
          <p:cNvSpPr/>
          <p:nvPr userDrawn="1"/>
        </p:nvSpPr>
        <p:spPr>
          <a:xfrm>
            <a:off x="534871" y="0"/>
            <a:ext cx="4604997" cy="6352373"/>
          </a:xfrm>
          <a:prstGeom prst="rect">
            <a:avLst/>
          </a:prstGeom>
          <a:solidFill>
            <a:srgbClr val="BD1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6A67C4-0986-DDED-16C2-F45B4A601C6C}"/>
              </a:ext>
            </a:extLst>
          </p:cNvPr>
          <p:cNvGrpSpPr/>
          <p:nvPr userDrawn="1"/>
        </p:nvGrpSpPr>
        <p:grpSpPr>
          <a:xfrm>
            <a:off x="866525" y="369844"/>
            <a:ext cx="844510" cy="844510"/>
            <a:chOff x="305411" y="369844"/>
            <a:chExt cx="844510" cy="8445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A85067C-AB76-D65E-227F-E651C06F1751}"/>
                </a:ext>
              </a:extLst>
            </p:cNvPr>
            <p:cNvSpPr/>
            <p:nvPr/>
          </p:nvSpPr>
          <p:spPr>
            <a:xfrm>
              <a:off x="305411" y="369844"/>
              <a:ext cx="844510" cy="8445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Graphic 12" descr="Pound with solid fill">
              <a:extLst>
                <a:ext uri="{FF2B5EF4-FFF2-40B4-BE49-F238E27FC236}">
                  <a16:creationId xmlns:a16="http://schemas.microsoft.com/office/drawing/2014/main" id="{F0BEE753-2AA8-412B-8E9E-D710CB0F7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7777" y="572584"/>
              <a:ext cx="439030" cy="43903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6CF5379-8247-2474-D313-F3A6C96BAC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3183" y="2666251"/>
            <a:ext cx="1871419" cy="18714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955E53-A06A-E89A-5E9C-1EEF0FB79A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1126" y="3060090"/>
            <a:ext cx="1477580" cy="147758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92E21AF-BAFE-6614-916A-B0331206301C}"/>
              </a:ext>
            </a:extLst>
          </p:cNvPr>
          <p:cNvGrpSpPr/>
          <p:nvPr userDrawn="1"/>
        </p:nvGrpSpPr>
        <p:grpSpPr>
          <a:xfrm>
            <a:off x="10528158" y="5288928"/>
            <a:ext cx="918808" cy="844510"/>
            <a:chOff x="10845934" y="5425994"/>
            <a:chExt cx="918808" cy="8445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0994B7-A3A3-CC81-F0D9-208C0CEDE0A0}"/>
                </a:ext>
              </a:extLst>
            </p:cNvPr>
            <p:cNvSpPr/>
            <p:nvPr/>
          </p:nvSpPr>
          <p:spPr>
            <a:xfrm>
              <a:off x="10880136" y="5425994"/>
              <a:ext cx="844510" cy="8445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Graphic 22" descr="Pound with solid fill">
              <a:extLst>
                <a:ext uri="{FF2B5EF4-FFF2-40B4-BE49-F238E27FC236}">
                  <a16:creationId xmlns:a16="http://schemas.microsoft.com/office/drawing/2014/main" id="{1383AF93-863F-3D42-48C2-70AE8065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45934" y="5628734"/>
              <a:ext cx="439030" cy="439030"/>
            </a:xfrm>
            <a:prstGeom prst="rect">
              <a:avLst/>
            </a:prstGeom>
          </p:spPr>
        </p:pic>
        <p:pic>
          <p:nvPicPr>
            <p:cNvPr id="26" name="Graphic 25" descr="Pound with solid fill">
              <a:extLst>
                <a:ext uri="{FF2B5EF4-FFF2-40B4-BE49-F238E27FC236}">
                  <a16:creationId xmlns:a16="http://schemas.microsoft.com/office/drawing/2014/main" id="{C1F61422-4526-3E87-23B8-90B838107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85823" y="5628734"/>
              <a:ext cx="439030" cy="439030"/>
            </a:xfrm>
            <a:prstGeom prst="rect">
              <a:avLst/>
            </a:prstGeom>
          </p:spPr>
        </p:pic>
        <p:pic>
          <p:nvPicPr>
            <p:cNvPr id="30" name="Graphic 29" descr="Pound with solid fill">
              <a:extLst>
                <a:ext uri="{FF2B5EF4-FFF2-40B4-BE49-F238E27FC236}">
                  <a16:creationId xmlns:a16="http://schemas.microsoft.com/office/drawing/2014/main" id="{B0D6768D-ADC8-9219-162D-D3B422370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325712" y="5628734"/>
              <a:ext cx="439030" cy="439030"/>
            </a:xfrm>
            <a:prstGeom prst="rect">
              <a:avLst/>
            </a:prstGeom>
          </p:spPr>
        </p:pic>
      </p:grp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4F0B1734-BA15-99A2-4FBA-4C879FF7099B}"/>
              </a:ext>
            </a:extLst>
          </p:cNvPr>
          <p:cNvSpPr txBox="1">
            <a:spLocks/>
          </p:cNvSpPr>
          <p:nvPr userDrawn="1"/>
        </p:nvSpPr>
        <p:spPr>
          <a:xfrm>
            <a:off x="682142" y="1376553"/>
            <a:ext cx="3715554" cy="1293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+mj-lt"/>
              </a:rPr>
              <a:t>Over </a:t>
            </a:r>
            <a:r>
              <a:rPr lang="en-GB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 in 4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adults living in the </a:t>
            </a:r>
            <a:r>
              <a:rPr lang="en-GB" b="1" dirty="0">
                <a:solidFill>
                  <a:schemeClr val="bg1"/>
                </a:solidFill>
              </a:rPr>
              <a:t>most deprived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neighbourhoods are inactive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5F7CD07B-3971-719E-B5FD-EBDBF173A18F}"/>
              </a:ext>
            </a:extLst>
          </p:cNvPr>
          <p:cNvSpPr txBox="1">
            <a:spLocks/>
          </p:cNvSpPr>
          <p:nvPr userDrawn="1"/>
        </p:nvSpPr>
        <p:spPr>
          <a:xfrm>
            <a:off x="7483875" y="5288928"/>
            <a:ext cx="2878691" cy="776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Compared to </a:t>
            </a:r>
            <a:r>
              <a:rPr lang="en-GB" sz="2000" b="1" dirty="0">
                <a:solidFill>
                  <a:schemeClr val="bg1"/>
                </a:solidFill>
              </a:rPr>
              <a:t>1 in 3 </a:t>
            </a:r>
            <a:r>
              <a:rPr lang="en-GB" sz="1600" dirty="0">
                <a:solidFill>
                  <a:schemeClr val="tx2"/>
                </a:solidFill>
                <a:latin typeface="+mj-lt"/>
              </a:rPr>
              <a:t>adults living in the </a:t>
            </a:r>
            <a:r>
              <a:rPr lang="en-GB" sz="1600" b="1" dirty="0">
                <a:solidFill>
                  <a:schemeClr val="tx2"/>
                </a:solidFill>
              </a:rPr>
              <a:t>least deprived</a:t>
            </a:r>
            <a:r>
              <a:rPr lang="en-GB" sz="1600" dirty="0">
                <a:solidFill>
                  <a:schemeClr val="tx2"/>
                </a:solidFill>
                <a:latin typeface="+mj-lt"/>
              </a:rPr>
              <a:t> neighbourhoods 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(20%)</a:t>
            </a:r>
          </a:p>
          <a:p>
            <a:pPr algn="r"/>
            <a:endParaRPr lang="en-GB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F40D1A00-CAC2-E555-DEE8-4241598DA8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712" y="2932896"/>
            <a:ext cx="1074682" cy="5053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EA424-AD79-54F2-0DDF-B033B1EC2A90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ED31F67-33EE-3DD7-5943-C5CAA04337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3392771" y="2886221"/>
            <a:ext cx="1651449" cy="1651449"/>
          </a:xfrm>
          <a:prstGeom prst="rect">
            <a:avLst/>
          </a:prstGeom>
        </p:spPr>
      </p:pic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B9648C87-CC67-4633-71BE-EC83D206F2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08578" y="5770503"/>
            <a:ext cx="770471" cy="3489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BA76A6C-A118-C9FD-1D33-5D1F292E3A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52926" y="5288928"/>
            <a:ext cx="1410847" cy="5053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 in 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FD3CD1-59D6-00AA-EFF7-BC52D389B8E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6265" y="2931273"/>
            <a:ext cx="1606397" cy="160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1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8815C9-4E9A-577E-6535-4C38926CD582}"/>
              </a:ext>
            </a:extLst>
          </p:cNvPr>
          <p:cNvSpPr/>
          <p:nvPr userDrawn="1"/>
        </p:nvSpPr>
        <p:spPr>
          <a:xfrm>
            <a:off x="534871" y="0"/>
            <a:ext cx="4604997" cy="6352373"/>
          </a:xfrm>
          <a:prstGeom prst="rect">
            <a:avLst/>
          </a:prstGeom>
          <a:solidFill>
            <a:srgbClr val="BD1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6A67C4-0986-DDED-16C2-F45B4A601C6C}"/>
              </a:ext>
            </a:extLst>
          </p:cNvPr>
          <p:cNvGrpSpPr/>
          <p:nvPr userDrawn="1"/>
        </p:nvGrpSpPr>
        <p:grpSpPr>
          <a:xfrm>
            <a:off x="866525" y="369844"/>
            <a:ext cx="844510" cy="844510"/>
            <a:chOff x="305411" y="369844"/>
            <a:chExt cx="844510" cy="8445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A85067C-AB76-D65E-227F-E651C06F1751}"/>
                </a:ext>
              </a:extLst>
            </p:cNvPr>
            <p:cNvSpPr/>
            <p:nvPr/>
          </p:nvSpPr>
          <p:spPr>
            <a:xfrm>
              <a:off x="305411" y="369844"/>
              <a:ext cx="844510" cy="8445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Graphic 12" descr="Pound with solid fill">
              <a:extLst>
                <a:ext uri="{FF2B5EF4-FFF2-40B4-BE49-F238E27FC236}">
                  <a16:creationId xmlns:a16="http://schemas.microsoft.com/office/drawing/2014/main" id="{F0BEE753-2AA8-412B-8E9E-D710CB0F7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7777" y="572584"/>
              <a:ext cx="439030" cy="439030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0997895B-A384-4799-C9BD-C1D872C426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34903" y="3113826"/>
            <a:ext cx="1423844" cy="1423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DFE6D4-FA51-2FA4-6086-F917DD9101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0655" y="3113827"/>
            <a:ext cx="1423843" cy="14238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424DFD-77DF-92DF-8951-5D342E93DC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29579" y="3113825"/>
            <a:ext cx="1423845" cy="14238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4A6E37-BF12-4180-F960-54BA97205E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0594" y="3015269"/>
            <a:ext cx="1522401" cy="15224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955E53-A06A-E89A-5E9C-1EEF0FB79A7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28388" y="3267854"/>
            <a:ext cx="1269816" cy="12698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626828F-DFAA-24B2-B5D4-D7704351D81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0437" y="3267854"/>
            <a:ext cx="1269816" cy="126981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92E21AF-BAFE-6614-916A-B0331206301C}"/>
              </a:ext>
            </a:extLst>
          </p:cNvPr>
          <p:cNvGrpSpPr/>
          <p:nvPr userDrawn="1"/>
        </p:nvGrpSpPr>
        <p:grpSpPr>
          <a:xfrm>
            <a:off x="3958666" y="5288928"/>
            <a:ext cx="918808" cy="844510"/>
            <a:chOff x="10845934" y="5425994"/>
            <a:chExt cx="918808" cy="8445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0994B7-A3A3-CC81-F0D9-208C0CEDE0A0}"/>
                </a:ext>
              </a:extLst>
            </p:cNvPr>
            <p:cNvSpPr/>
            <p:nvPr/>
          </p:nvSpPr>
          <p:spPr>
            <a:xfrm>
              <a:off x="10880136" y="5425994"/>
              <a:ext cx="844510" cy="8445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Graphic 22" descr="Pound with solid fill">
              <a:extLst>
                <a:ext uri="{FF2B5EF4-FFF2-40B4-BE49-F238E27FC236}">
                  <a16:creationId xmlns:a16="http://schemas.microsoft.com/office/drawing/2014/main" id="{1383AF93-863F-3D42-48C2-70AE8065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45934" y="5628734"/>
              <a:ext cx="439030" cy="439030"/>
            </a:xfrm>
            <a:prstGeom prst="rect">
              <a:avLst/>
            </a:prstGeom>
          </p:spPr>
        </p:pic>
        <p:pic>
          <p:nvPicPr>
            <p:cNvPr id="26" name="Graphic 25" descr="Pound with solid fill">
              <a:extLst>
                <a:ext uri="{FF2B5EF4-FFF2-40B4-BE49-F238E27FC236}">
                  <a16:creationId xmlns:a16="http://schemas.microsoft.com/office/drawing/2014/main" id="{C1F61422-4526-3E87-23B8-90B838107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085823" y="5628734"/>
              <a:ext cx="439030" cy="439030"/>
            </a:xfrm>
            <a:prstGeom prst="rect">
              <a:avLst/>
            </a:prstGeom>
          </p:spPr>
        </p:pic>
        <p:pic>
          <p:nvPicPr>
            <p:cNvPr id="30" name="Graphic 29" descr="Pound with solid fill">
              <a:extLst>
                <a:ext uri="{FF2B5EF4-FFF2-40B4-BE49-F238E27FC236}">
                  <a16:creationId xmlns:a16="http://schemas.microsoft.com/office/drawing/2014/main" id="{B0D6768D-ADC8-9219-162D-D3B422370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325712" y="5628734"/>
              <a:ext cx="439030" cy="439030"/>
            </a:xfrm>
            <a:prstGeom prst="rect">
              <a:avLst/>
            </a:prstGeom>
          </p:spPr>
        </p:pic>
      </p:grp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4F0B1734-BA15-99A2-4FBA-4C879FF7099B}"/>
              </a:ext>
            </a:extLst>
          </p:cNvPr>
          <p:cNvSpPr txBox="1">
            <a:spLocks/>
          </p:cNvSpPr>
          <p:nvPr userDrawn="1"/>
        </p:nvSpPr>
        <p:spPr>
          <a:xfrm>
            <a:off x="682142" y="1376553"/>
            <a:ext cx="4423932" cy="1293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+mj-lt"/>
              </a:rPr>
              <a:t>Nearly </a:t>
            </a:r>
            <a:r>
              <a:rPr lang="en-GB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4 in 10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adults living in the </a:t>
            </a:r>
            <a:r>
              <a:rPr lang="en-GB" b="1" dirty="0">
                <a:solidFill>
                  <a:schemeClr val="bg1"/>
                </a:solidFill>
              </a:rPr>
              <a:t>most deprived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neighbourhoods are inactive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5F7CD07B-3971-719E-B5FD-EBDBF173A18F}"/>
              </a:ext>
            </a:extLst>
          </p:cNvPr>
          <p:cNvSpPr txBox="1">
            <a:spLocks/>
          </p:cNvSpPr>
          <p:nvPr userDrawn="1"/>
        </p:nvSpPr>
        <p:spPr>
          <a:xfrm>
            <a:off x="868417" y="5288928"/>
            <a:ext cx="2924658" cy="776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dirty="0">
                <a:solidFill>
                  <a:schemeClr val="bg1"/>
                </a:solidFill>
                <a:latin typeface="+mj-lt"/>
              </a:rPr>
              <a:t>Compared to </a:t>
            </a:r>
            <a:r>
              <a:rPr lang="en-GB" sz="2000" b="1" dirty="0">
                <a:solidFill>
                  <a:schemeClr val="accent1"/>
                </a:solidFill>
              </a:rPr>
              <a:t>2 in 10 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adults living in the </a:t>
            </a:r>
            <a:r>
              <a:rPr lang="en-GB" sz="1600" b="1" dirty="0">
                <a:solidFill>
                  <a:schemeClr val="bg1"/>
                </a:solidFill>
              </a:rPr>
              <a:t>least deprived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 neighbourhoods </a:t>
            </a:r>
            <a:r>
              <a:rPr lang="en-GB" sz="1600" dirty="0">
                <a:solidFill>
                  <a:schemeClr val="accent1"/>
                </a:solidFill>
                <a:latin typeface="+mj-lt"/>
              </a:rPr>
              <a:t>(20%)</a:t>
            </a:r>
          </a:p>
          <a:p>
            <a:pPr algn="r"/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F40D1A00-CAC2-E555-DEE8-4241598DA8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712" y="2533398"/>
            <a:ext cx="1074682" cy="5053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3BA76A6C-A118-C9FD-1D33-5D1F292E3A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7513" y="5288926"/>
            <a:ext cx="1410847" cy="5053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x in 10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B9648C87-CC67-4633-71BE-EC83D206F2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9086" y="5770503"/>
            <a:ext cx="770471" cy="3489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88D4B-8F82-D499-3D17-6EDEB0E1714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3508181" y="3118433"/>
            <a:ext cx="1419237" cy="14192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5090B8-B1B9-DBD8-E8C4-DEB8EBC334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2756747" y="3269712"/>
            <a:ext cx="1267958" cy="1267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14F5BC-968C-59F7-EB45-BC4B159D22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1805012" y="3167384"/>
            <a:ext cx="1370286" cy="13702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0ACC37-AE51-AB50-D4ED-02E2447E9099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9E56A0D-C8CD-C089-BE76-26D583AC95A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1074403" y="3239627"/>
            <a:ext cx="1298043" cy="129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77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FA1895B-8439-FB32-1076-761293B88B3A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547464-C74D-F0DF-B7A3-6C60F01AA6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965300-C1A2-87FC-0A0A-3250A71FBE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DC6AAF-40D6-A7D4-FC70-A8B97FD71C6E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04B809E-9ACA-51A0-978A-9EDC1A0D53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E6E6F3-8350-2343-B592-E9CD30DB13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B53F64E6-8D02-F4A4-5245-858DE13B1B6B}"/>
              </a:ext>
            </a:extLst>
          </p:cNvPr>
          <p:cNvSpPr>
            <a:spLocks noChangeAspect="1"/>
          </p:cNvSpPr>
          <p:nvPr/>
        </p:nvSpPr>
        <p:spPr>
          <a:xfrm>
            <a:off x="3236501" y="4668963"/>
            <a:ext cx="1173072" cy="11730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9BCDA1A-526E-2FFE-E617-50FAD7D4F708}"/>
              </a:ext>
            </a:extLst>
          </p:cNvPr>
          <p:cNvSpPr>
            <a:spLocks noChangeAspect="1"/>
          </p:cNvSpPr>
          <p:nvPr userDrawn="1"/>
        </p:nvSpPr>
        <p:spPr>
          <a:xfrm>
            <a:off x="7476279" y="2664379"/>
            <a:ext cx="1173072" cy="1173072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BE038F-A5CB-01E0-44DE-90BBB67AAB15}"/>
              </a:ext>
            </a:extLst>
          </p:cNvPr>
          <p:cNvSpPr>
            <a:spLocks noChangeAspect="1"/>
          </p:cNvSpPr>
          <p:nvPr userDrawn="1"/>
        </p:nvSpPr>
        <p:spPr>
          <a:xfrm>
            <a:off x="7509315" y="4668963"/>
            <a:ext cx="1173072" cy="117307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FFC803-F538-697B-7392-58689405E2BD}"/>
              </a:ext>
            </a:extLst>
          </p:cNvPr>
          <p:cNvSpPr>
            <a:spLocks noChangeAspect="1"/>
          </p:cNvSpPr>
          <p:nvPr userDrawn="1"/>
        </p:nvSpPr>
        <p:spPr>
          <a:xfrm>
            <a:off x="7476279" y="659795"/>
            <a:ext cx="1173072" cy="1173072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88D2F4-1634-F45A-35A6-500490A5AA09}"/>
              </a:ext>
            </a:extLst>
          </p:cNvPr>
          <p:cNvSpPr>
            <a:spLocks noChangeAspect="1"/>
          </p:cNvSpPr>
          <p:nvPr userDrawn="1"/>
        </p:nvSpPr>
        <p:spPr>
          <a:xfrm>
            <a:off x="3236501" y="2664379"/>
            <a:ext cx="1173072" cy="117307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0CED42-EBA9-EBFF-0C17-E9995A9B1BF7}"/>
              </a:ext>
            </a:extLst>
          </p:cNvPr>
          <p:cNvGrpSpPr/>
          <p:nvPr userDrawn="1"/>
        </p:nvGrpSpPr>
        <p:grpSpPr>
          <a:xfrm>
            <a:off x="3236501" y="659795"/>
            <a:ext cx="1173072" cy="1173072"/>
            <a:chOff x="3956043" y="672200"/>
            <a:chExt cx="1173072" cy="11730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0F8D36B-E4F9-D78E-88DD-5DE52A2460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56043" y="672200"/>
              <a:ext cx="1173072" cy="117307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Graphic 18" descr="Shoe footprints with solid fill">
              <a:extLst>
                <a:ext uri="{FF2B5EF4-FFF2-40B4-BE49-F238E27FC236}">
                  <a16:creationId xmlns:a16="http://schemas.microsoft.com/office/drawing/2014/main" id="{642749C0-EA7D-A92F-EB20-CDEB5F41F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66325" y="883090"/>
              <a:ext cx="751293" cy="751293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42E1146-5A7F-334F-5F8B-DCF04700D8B4}"/>
              </a:ext>
            </a:extLst>
          </p:cNvPr>
          <p:cNvSpPr txBox="1"/>
          <p:nvPr userDrawn="1"/>
        </p:nvSpPr>
        <p:spPr>
          <a:xfrm>
            <a:off x="4479479" y="4535793"/>
            <a:ext cx="1374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484043"/>
                </a:solidFill>
                <a:latin typeface="+mj-lt"/>
              </a:rPr>
              <a:t>Cycling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6C7EC6-69BB-C600-CEB9-1E9D19063D83}"/>
              </a:ext>
            </a:extLst>
          </p:cNvPr>
          <p:cNvSpPr txBox="1"/>
          <p:nvPr userDrawn="1"/>
        </p:nvSpPr>
        <p:spPr>
          <a:xfrm>
            <a:off x="4479479" y="409054"/>
            <a:ext cx="2544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1425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Walking for travel</a:t>
            </a:r>
            <a:endParaRPr lang="en-GB" sz="2800" dirty="0">
              <a:solidFill>
                <a:srgbClr val="484043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513A3E-93C0-9942-3C90-1BAB63ABA201}"/>
              </a:ext>
            </a:extLst>
          </p:cNvPr>
          <p:cNvSpPr txBox="1"/>
          <p:nvPr userDrawn="1"/>
        </p:nvSpPr>
        <p:spPr>
          <a:xfrm>
            <a:off x="8813683" y="409054"/>
            <a:ext cx="2544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7C498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Traditional sport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9756E4-10AE-EB0C-4EB7-871901BFB7A3}"/>
              </a:ext>
            </a:extLst>
          </p:cNvPr>
          <p:cNvSpPr txBox="1"/>
          <p:nvPr userDrawn="1"/>
        </p:nvSpPr>
        <p:spPr>
          <a:xfrm>
            <a:off x="8813683" y="4535793"/>
            <a:ext cx="1663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accent4"/>
                </a:solidFill>
                <a:latin typeface="+mj-lt"/>
              </a:rPr>
              <a:t>Dance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247531-7B2F-ADAD-C0F0-7AAC7C3D2E81}"/>
              </a:ext>
            </a:extLst>
          </p:cNvPr>
          <p:cNvSpPr txBox="1"/>
          <p:nvPr userDrawn="1"/>
        </p:nvSpPr>
        <p:spPr>
          <a:xfrm>
            <a:off x="4479479" y="2531209"/>
            <a:ext cx="27476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Walking for leisure</a:t>
            </a:r>
            <a:endParaRPr lang="en-GB" sz="2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EFD7F2-8D72-C82A-215D-F2B9504F1206}"/>
              </a:ext>
            </a:extLst>
          </p:cNvPr>
          <p:cNvSpPr txBox="1"/>
          <p:nvPr userDrawn="1"/>
        </p:nvSpPr>
        <p:spPr>
          <a:xfrm>
            <a:off x="8813683" y="2531209"/>
            <a:ext cx="2410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Fitness activities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984512-6E6B-8B0B-7611-D2BD5E95E295}"/>
              </a:ext>
            </a:extLst>
          </p:cNvPr>
          <p:cNvSpPr/>
          <p:nvPr userDrawn="1"/>
        </p:nvSpPr>
        <p:spPr>
          <a:xfrm>
            <a:off x="-6364" y="0"/>
            <a:ext cx="2878856" cy="63572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FF48C40-4B89-EDCE-25DB-02436FB6136E}"/>
              </a:ext>
            </a:extLst>
          </p:cNvPr>
          <p:cNvSpPr txBox="1">
            <a:spLocks/>
          </p:cNvSpPr>
          <p:nvPr userDrawn="1"/>
        </p:nvSpPr>
        <p:spPr>
          <a:xfrm>
            <a:off x="407152" y="346198"/>
            <a:ext cx="2131862" cy="675206"/>
          </a:xfrm>
        </p:spPr>
        <p:txBody>
          <a:bodyPr l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 activities do we measure?*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FEBBEE-8C23-2D6B-0B1E-2B66852A33EC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B2EC5B-EA38-49A5-2EDC-8D6077F6B4EC}"/>
              </a:ext>
            </a:extLst>
          </p:cNvPr>
          <p:cNvSpPr txBox="1"/>
          <p:nvPr userDrawn="1"/>
        </p:nvSpPr>
        <p:spPr>
          <a:xfrm>
            <a:off x="663773" y="3841169"/>
            <a:ext cx="1663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Gardening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850FBB0-A102-A684-76BA-A81220C2153C}"/>
              </a:ext>
            </a:extLst>
          </p:cNvPr>
          <p:cNvSpPr>
            <a:spLocks noChangeAspect="1"/>
          </p:cNvSpPr>
          <p:nvPr userDrawn="1"/>
        </p:nvSpPr>
        <p:spPr>
          <a:xfrm>
            <a:off x="798495" y="2617401"/>
            <a:ext cx="1173072" cy="1173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F3724F7-24DB-372B-7120-301ECCBA6388}"/>
              </a:ext>
            </a:extLst>
          </p:cNvPr>
          <p:cNvSpPr>
            <a:spLocks noChangeAspect="1"/>
          </p:cNvSpPr>
          <p:nvPr userDrawn="1"/>
        </p:nvSpPr>
        <p:spPr>
          <a:xfrm>
            <a:off x="767460" y="2582652"/>
            <a:ext cx="1242570" cy="124257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54374A-6948-651D-CBB4-DCC54692B7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83070" y="2833146"/>
            <a:ext cx="695218" cy="695218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66C730B7-7D90-429F-E9A1-5D2E33ADA89E}"/>
              </a:ext>
            </a:extLst>
          </p:cNvPr>
          <p:cNvSpPr>
            <a:spLocks noChangeAspect="1"/>
          </p:cNvSpPr>
          <p:nvPr userDrawn="1"/>
        </p:nvSpPr>
        <p:spPr>
          <a:xfrm>
            <a:off x="761595" y="2593719"/>
            <a:ext cx="1242570" cy="1242570"/>
          </a:xfrm>
          <a:prstGeom prst="ellipse">
            <a:avLst/>
          </a:prstGeom>
          <a:solidFill>
            <a:srgbClr val="FFFFFF">
              <a:alpha val="30196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9F2EB45-EDDC-B738-ED84-AD1D93AE20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  <a:alphaModFix/>
          </a:blip>
          <a:stretch>
            <a:fillRect/>
          </a:stretch>
        </p:blipFill>
        <p:spPr>
          <a:xfrm>
            <a:off x="7676110" y="2847977"/>
            <a:ext cx="762352" cy="76235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7CB700C-419E-6561-BD9E-004A8AAF335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6110" y="846683"/>
            <a:ext cx="775295" cy="77529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9E7D109-C2F3-99E9-F415-851356891A2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6110" y="4838753"/>
            <a:ext cx="872389" cy="8723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093DB89-B007-09C9-7C5B-51F254A82F3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46004" y="4866332"/>
            <a:ext cx="652072" cy="65207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FCA6BA2-97F3-FDFF-905A-7690A6A4352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66487" y="2823600"/>
            <a:ext cx="811105" cy="811105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7A30AF60-DBBC-020A-82B9-6513310DFE94}"/>
              </a:ext>
            </a:extLst>
          </p:cNvPr>
          <p:cNvSpPr>
            <a:spLocks noChangeAspect="1"/>
          </p:cNvSpPr>
          <p:nvPr userDrawn="1"/>
        </p:nvSpPr>
        <p:spPr>
          <a:xfrm>
            <a:off x="3194099" y="2629630"/>
            <a:ext cx="1242570" cy="1242570"/>
          </a:xfrm>
          <a:prstGeom prst="ellipse">
            <a:avLst/>
          </a:prstGeom>
          <a:solidFill>
            <a:srgbClr val="FFFFFF">
              <a:alpha val="30196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F716752-8BBE-E833-6AF1-B50511673AB1}"/>
              </a:ext>
            </a:extLst>
          </p:cNvPr>
          <p:cNvSpPr>
            <a:spLocks noChangeAspect="1"/>
          </p:cNvSpPr>
          <p:nvPr userDrawn="1"/>
        </p:nvSpPr>
        <p:spPr>
          <a:xfrm>
            <a:off x="3194099" y="4634214"/>
            <a:ext cx="1242570" cy="1242570"/>
          </a:xfrm>
          <a:prstGeom prst="ellipse">
            <a:avLst/>
          </a:prstGeom>
          <a:solidFill>
            <a:srgbClr val="FFFFFF">
              <a:alpha val="30196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C51AAE3-5943-D97F-616E-0A9105C208DE}"/>
              </a:ext>
            </a:extLst>
          </p:cNvPr>
          <p:cNvSpPr txBox="1">
            <a:spLocks/>
          </p:cNvSpPr>
          <p:nvPr userDrawn="1"/>
        </p:nvSpPr>
        <p:spPr>
          <a:xfrm>
            <a:off x="845173" y="6019072"/>
            <a:ext cx="1926047" cy="354131"/>
          </a:xfrm>
        </p:spPr>
        <p:txBody>
          <a:bodyPr l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*Only activity of at least 10 continuous minutes are counted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3E5B9E-7D43-C4AE-8854-DAC863CF589B}"/>
              </a:ext>
            </a:extLst>
          </p:cNvPr>
          <p:cNvSpPr txBox="1"/>
          <p:nvPr userDrawn="1"/>
        </p:nvSpPr>
        <p:spPr>
          <a:xfrm>
            <a:off x="9023892" y="6092319"/>
            <a:ext cx="25059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50" dirty="0"/>
              <a:t>*walking around shops is excluded</a:t>
            </a:r>
          </a:p>
        </p:txBody>
      </p:sp>
    </p:spTree>
    <p:extLst>
      <p:ext uri="{BB962C8B-B14F-4D97-AF65-F5344CB8AC3E}">
        <p14:creationId xmlns:p14="http://schemas.microsoft.com/office/powerpoint/2010/main" val="3973073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D4B4F49-7A59-7287-EBEF-5396C0EFEA2B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</a:t>
            </a:r>
          </a:p>
        </p:txBody>
      </p:sp>
      <p:sp>
        <p:nvSpPr>
          <p:cNvPr id="8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500225" y="1642185"/>
            <a:ext cx="659462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63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1" y="0"/>
            <a:ext cx="6095998" cy="6351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07634EA-E9D7-BD56-1B6B-04211D21E4B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832677" y="725488"/>
            <a:ext cx="8709025" cy="536257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B89BA22-8FE1-B077-93EF-AD170820F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4031288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40E5A5-AC63-26D5-FCC0-CDD9B3FF2A9D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127492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908604" y="1127277"/>
            <a:ext cx="659462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302DE8-9529-55DD-EBE9-7025FA6FE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27380" y="3731354"/>
            <a:ext cx="1689972" cy="168997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1DFD7FB-37FA-C7F1-33A3-9DA5A7D47B3A}"/>
              </a:ext>
            </a:extLst>
          </p:cNvPr>
          <p:cNvSpPr>
            <a:spLocks noChangeAspect="1"/>
          </p:cNvSpPr>
          <p:nvPr userDrawn="1"/>
        </p:nvSpPr>
        <p:spPr>
          <a:xfrm>
            <a:off x="1556978" y="3790052"/>
            <a:ext cx="285636" cy="285636"/>
          </a:xfrm>
          <a:prstGeom prst="ellipse">
            <a:avLst/>
          </a:prstGeom>
          <a:solidFill>
            <a:srgbClr val="2A84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C0383ED-7939-472F-F6DA-44B46D227529}"/>
              </a:ext>
            </a:extLst>
          </p:cNvPr>
          <p:cNvSpPr>
            <a:spLocks noChangeAspect="1"/>
          </p:cNvSpPr>
          <p:nvPr userDrawn="1"/>
        </p:nvSpPr>
        <p:spPr>
          <a:xfrm>
            <a:off x="2403135" y="3790052"/>
            <a:ext cx="285636" cy="285636"/>
          </a:xfrm>
          <a:prstGeom prst="ellipse">
            <a:avLst/>
          </a:prstGeom>
          <a:solidFill>
            <a:srgbClr val="2A84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1869FA-777C-3E75-D9DF-7E83C9D28071}"/>
              </a:ext>
            </a:extLst>
          </p:cNvPr>
          <p:cNvSpPr>
            <a:spLocks noChangeAspect="1"/>
          </p:cNvSpPr>
          <p:nvPr userDrawn="1"/>
        </p:nvSpPr>
        <p:spPr>
          <a:xfrm>
            <a:off x="837726" y="3386045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349B9368-86B3-8654-D0A2-71CE5B6B447C}"/>
              </a:ext>
            </a:extLst>
          </p:cNvPr>
          <p:cNvGraphicFramePr>
            <a:graphicFrameLocks/>
          </p:cNvGraphicFramePr>
          <p:nvPr userDrawn="1"/>
        </p:nvGraphicFramePr>
        <p:xfrm>
          <a:off x="345794" y="5874746"/>
          <a:ext cx="11217384" cy="40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D4B4F49-7A59-7287-EBEF-5396C0EFEA2B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</a:t>
            </a:r>
          </a:p>
        </p:txBody>
      </p:sp>
    </p:spTree>
    <p:extLst>
      <p:ext uri="{BB962C8B-B14F-4D97-AF65-F5344CB8AC3E}">
        <p14:creationId xmlns:p14="http://schemas.microsoft.com/office/powerpoint/2010/main" val="3482364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908604" y="1127277"/>
            <a:ext cx="659462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349B9368-86B3-8654-D0A2-71CE5B6B447C}"/>
              </a:ext>
            </a:extLst>
          </p:cNvPr>
          <p:cNvGraphicFramePr>
            <a:graphicFrameLocks/>
          </p:cNvGraphicFramePr>
          <p:nvPr userDrawn="1"/>
        </p:nvGraphicFramePr>
        <p:xfrm>
          <a:off x="345794" y="5874746"/>
          <a:ext cx="11217384" cy="40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170BD22-6690-8A0B-4D55-80D343E009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98029" y="3851696"/>
            <a:ext cx="1689969" cy="1689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67BABB-953C-0A7E-FAAB-3485A93341FF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F0A03B-F4B0-CC01-D099-2E2A6871FE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2791605" y="4044037"/>
            <a:ext cx="1686686" cy="168668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5E1389C-C15B-1191-AD89-03537E95319A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261729" y="3429000"/>
            <a:ext cx="4869557" cy="2572301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501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908604" y="1127277"/>
            <a:ext cx="659462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349B9368-86B3-8654-D0A2-71CE5B6B447C}"/>
              </a:ext>
            </a:extLst>
          </p:cNvPr>
          <p:cNvGraphicFramePr>
            <a:graphicFrameLocks/>
          </p:cNvGraphicFramePr>
          <p:nvPr userDrawn="1"/>
        </p:nvGraphicFramePr>
        <p:xfrm>
          <a:off x="345794" y="5874746"/>
          <a:ext cx="11217384" cy="40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BEB0A2D-B9CA-D84C-E683-7C6764DB90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2945" y="3901137"/>
            <a:ext cx="1469528" cy="1469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BA8568-5A44-EDA7-41B8-941AE73A5BC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8D3BBD-0EE6-F587-8856-F7FCC9E18B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2149473" y="3805719"/>
            <a:ext cx="1159457" cy="11594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1E192A-D398-9697-A84B-7607666C35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84615" y="2314225"/>
            <a:ext cx="1869491" cy="18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6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908604" y="1127277"/>
            <a:ext cx="659462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349B9368-86B3-8654-D0A2-71CE5B6B447C}"/>
              </a:ext>
            </a:extLst>
          </p:cNvPr>
          <p:cNvGraphicFramePr>
            <a:graphicFrameLocks/>
          </p:cNvGraphicFramePr>
          <p:nvPr userDrawn="1"/>
        </p:nvGraphicFramePr>
        <p:xfrm>
          <a:off x="345794" y="5874746"/>
          <a:ext cx="11217384" cy="40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7CA226E-98C6-241F-8FAB-5B505C4F0B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/>
          </a:blip>
          <a:stretch>
            <a:fillRect/>
          </a:stretch>
        </p:blipFill>
        <p:spPr>
          <a:xfrm>
            <a:off x="1507136" y="4003295"/>
            <a:ext cx="1505740" cy="15057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442635-C6FA-EA09-CBF2-0F332F90DD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689225" y="4085192"/>
            <a:ext cx="1423843" cy="1423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5D94D2-5EA4-B2A0-C42F-918E6F75FA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45794" y="3762388"/>
            <a:ext cx="1608277" cy="1608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2A2936-A7D6-20AB-CD4C-4317821BA33F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</a:t>
            </a:r>
          </a:p>
        </p:txBody>
      </p:sp>
    </p:spTree>
    <p:extLst>
      <p:ext uri="{BB962C8B-B14F-4D97-AF65-F5344CB8AC3E}">
        <p14:creationId xmlns:p14="http://schemas.microsoft.com/office/powerpoint/2010/main" val="4155914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4CF60D3-9E5D-82C4-B9DB-FB2CC473D505}"/>
              </a:ext>
            </a:extLst>
          </p:cNvPr>
          <p:cNvSpPr/>
          <p:nvPr userDrawn="1"/>
        </p:nvSpPr>
        <p:spPr>
          <a:xfrm>
            <a:off x="4147794" y="1"/>
            <a:ext cx="7525663" cy="152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669F48-AFED-7523-1ED3-71EAED258384}"/>
              </a:ext>
            </a:extLst>
          </p:cNvPr>
          <p:cNvCxnSpPr>
            <a:cxnSpLocks/>
          </p:cNvCxnSpPr>
          <p:nvPr userDrawn="1"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BBC537-5194-F0F5-CEE1-D84791083BAF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FE1CEB-1C73-9B69-8926-F4CB7FC0BD6D}"/>
              </a:ext>
            </a:extLst>
          </p:cNvPr>
          <p:cNvGrpSpPr/>
          <p:nvPr userDrawn="1"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7590F8-939A-47E7-21D7-2272ADC7B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3A0E2E-1E66-3722-549B-AA72B4370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4C6175-1B4A-2838-5448-79B636EB30EF}"/>
              </a:ext>
            </a:extLst>
          </p:cNvPr>
          <p:cNvSpPr/>
          <p:nvPr userDrawn="1"/>
        </p:nvSpPr>
        <p:spPr>
          <a:xfrm>
            <a:off x="-1" y="0"/>
            <a:ext cx="6391921" cy="6352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C8E322-B981-1FFE-BF0D-B6CDD3FD4043}"/>
              </a:ext>
            </a:extLst>
          </p:cNvPr>
          <p:cNvSpPr txBox="1">
            <a:spLocks/>
          </p:cNvSpPr>
          <p:nvPr userDrawn="1"/>
        </p:nvSpPr>
        <p:spPr>
          <a:xfrm>
            <a:off x="233023" y="445036"/>
            <a:ext cx="3460744" cy="677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Adult sample sizes</a:t>
            </a:r>
          </a:p>
        </p:txBody>
      </p:sp>
      <p:sp>
        <p:nvSpPr>
          <p:cNvPr id="19" name="Table Placeholder 17">
            <a:extLst>
              <a:ext uri="{FF2B5EF4-FFF2-40B4-BE49-F238E27FC236}">
                <a16:creationId xmlns:a16="http://schemas.microsoft.com/office/drawing/2014/main" id="{51E5DFFD-9544-AFC9-A6F6-9A11CC701BB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946525" y="985838"/>
            <a:ext cx="6680200" cy="53657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FD7876-4DBF-C55D-C4A0-9D29F0A3697A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endParaRPr lang="en-GB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76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669F48-AFED-7523-1ED3-71EAED258384}"/>
              </a:ext>
            </a:extLst>
          </p:cNvPr>
          <p:cNvCxnSpPr>
            <a:cxnSpLocks/>
          </p:cNvCxnSpPr>
          <p:nvPr userDrawn="1"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BBC537-5194-F0F5-CEE1-D84791083BAF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FE1CEB-1C73-9B69-8926-F4CB7FC0BD6D}"/>
              </a:ext>
            </a:extLst>
          </p:cNvPr>
          <p:cNvGrpSpPr/>
          <p:nvPr userDrawn="1"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7590F8-939A-47E7-21D7-2272ADC7B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3A0E2E-1E66-3722-549B-AA72B4370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4C6175-1B4A-2838-5448-79B636EB30EF}"/>
              </a:ext>
            </a:extLst>
          </p:cNvPr>
          <p:cNvSpPr/>
          <p:nvPr userDrawn="1"/>
        </p:nvSpPr>
        <p:spPr>
          <a:xfrm>
            <a:off x="-1" y="0"/>
            <a:ext cx="6391921" cy="6352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C8E322-B981-1FFE-BF0D-B6CDD3FD4043}"/>
              </a:ext>
            </a:extLst>
          </p:cNvPr>
          <p:cNvSpPr txBox="1">
            <a:spLocks/>
          </p:cNvSpPr>
          <p:nvPr userDrawn="1"/>
        </p:nvSpPr>
        <p:spPr>
          <a:xfrm>
            <a:off x="233023" y="445036"/>
            <a:ext cx="3460744" cy="677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Sample size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Active Lives Adult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92CD4D-BD8C-1DF7-2A0C-D897286727B0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endParaRPr lang="en-GB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able Placeholder 17">
            <a:extLst>
              <a:ext uri="{FF2B5EF4-FFF2-40B4-BE49-F238E27FC236}">
                <a16:creationId xmlns:a16="http://schemas.microsoft.com/office/drawing/2014/main" id="{51E5DFFD-9544-AFC9-A6F6-9A11CC701BB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864767" y="410368"/>
            <a:ext cx="7520689" cy="568562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591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DDE49D2A-E42F-4B39-9281-4686408DD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29516" y="6276733"/>
            <a:ext cx="5799543" cy="3101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E599CA-035A-2E9E-F604-FAB2123727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69" y="0"/>
            <a:ext cx="900684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45D0AF-232A-6FA1-9F8D-B962FC9C37BB}"/>
              </a:ext>
            </a:extLst>
          </p:cNvPr>
          <p:cNvSpPr/>
          <p:nvPr userDrawn="1"/>
        </p:nvSpPr>
        <p:spPr>
          <a:xfrm>
            <a:off x="9025003" y="-3"/>
            <a:ext cx="3166997" cy="52023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DD0EBF-B976-0912-9187-CDBE1E981477}"/>
              </a:ext>
            </a:extLst>
          </p:cNvPr>
          <p:cNvSpPr/>
          <p:nvPr userDrawn="1"/>
        </p:nvSpPr>
        <p:spPr>
          <a:xfrm>
            <a:off x="-6786" y="0"/>
            <a:ext cx="9028020" cy="5192038"/>
          </a:xfrm>
          <a:prstGeom prst="rect">
            <a:avLst/>
          </a:prstGeom>
          <a:solidFill>
            <a:srgbClr val="0142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67012BD-B754-980F-C087-43628CD11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237" y="232134"/>
            <a:ext cx="2423766" cy="1715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4242A9-6494-B9DA-EA98-8B3043CC15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583794"/>
            <a:ext cx="1520456" cy="2667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22BAB25-E139-B472-1FA6-2275EE56196D}"/>
              </a:ext>
            </a:extLst>
          </p:cNvPr>
          <p:cNvSpPr/>
          <p:nvPr userDrawn="1"/>
        </p:nvSpPr>
        <p:spPr>
          <a:xfrm>
            <a:off x="0" y="5192038"/>
            <a:ext cx="9021234" cy="1665962"/>
          </a:xfrm>
          <a:prstGeom prst="rect">
            <a:avLst/>
          </a:prstGeom>
          <a:solidFill>
            <a:srgbClr val="53B0C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058B7E-7561-A24E-CAD5-661545FEEAE7}"/>
              </a:ext>
            </a:extLst>
          </p:cNvPr>
          <p:cNvGrpSpPr/>
          <p:nvPr userDrawn="1"/>
        </p:nvGrpSpPr>
        <p:grpSpPr>
          <a:xfrm>
            <a:off x="8854003" y="5017303"/>
            <a:ext cx="342000" cy="342000"/>
            <a:chOff x="9302139" y="4202490"/>
            <a:chExt cx="342000" cy="342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24EDED-463D-EE01-C31D-53BB1D717B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2139" y="4202490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CEFC6D8-5D08-4E2B-20C3-B0D7FFA855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6139" y="4256490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39BDA4-0307-5213-1E56-385624BF52CF}"/>
              </a:ext>
            </a:extLst>
          </p:cNvPr>
          <p:cNvSpPr txBox="1"/>
          <p:nvPr userDrawn="1"/>
        </p:nvSpPr>
        <p:spPr>
          <a:xfrm>
            <a:off x="760228" y="5972972"/>
            <a:ext cx="57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ngsana New" panose="02020603050405020304" pitchFamily="18" charset="-34"/>
              </a:rPr>
              <a:t>Active Lives Adults Survey 2022-23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962557-C47E-C614-ACF7-09A396FE4FA4}"/>
              </a:ext>
            </a:extLst>
          </p:cNvPr>
          <p:cNvSpPr txBox="1"/>
          <p:nvPr userDrawn="1"/>
        </p:nvSpPr>
        <p:spPr>
          <a:xfrm>
            <a:off x="795647" y="5341195"/>
            <a:ext cx="5747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j-lt"/>
              </a:rPr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663075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26E319-755F-9377-CEDC-B8AFC6860806}"/>
              </a:ext>
            </a:extLst>
          </p:cNvPr>
          <p:cNvSpPr/>
          <p:nvPr userDrawn="1"/>
        </p:nvSpPr>
        <p:spPr>
          <a:xfrm>
            <a:off x="0" y="0"/>
            <a:ext cx="4604997" cy="635237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87635E-057B-DC63-4C64-84CB7C5CAC25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A76A7C1-970C-C5C1-CA35-E97AC55F54CC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9417EFE-4666-F67E-C7D5-CC76F0612F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61C9E13-EB7D-6C00-E600-EB9A9E81BA48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1503218-143F-3BC8-BB83-13C2B192E1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0AFDF85-6B98-9250-3730-8CC6638D33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5A91F59-12C2-E9E6-6082-653EFAB92A73}"/>
              </a:ext>
            </a:extLst>
          </p:cNvPr>
          <p:cNvSpPr txBox="1">
            <a:spLocks/>
          </p:cNvSpPr>
          <p:nvPr userDrawn="1"/>
        </p:nvSpPr>
        <p:spPr>
          <a:xfrm>
            <a:off x="-30290" y="125413"/>
            <a:ext cx="7753452" cy="725487"/>
          </a:xfrm>
          <a:prstGeom prst="rect">
            <a:avLst/>
          </a:prstGeom>
          <a:noFill/>
          <a:ln>
            <a:noFill/>
          </a:ln>
        </p:spPr>
        <p:txBody>
          <a:bodyPr lIns="360000" rIns="3240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National update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29520C55-03DC-51AF-E586-1F264B758408}"/>
              </a:ext>
            </a:extLst>
          </p:cNvPr>
          <p:cNvSpPr txBox="1">
            <a:spLocks/>
          </p:cNvSpPr>
          <p:nvPr userDrawn="1"/>
        </p:nvSpPr>
        <p:spPr>
          <a:xfrm>
            <a:off x="4978577" y="1089491"/>
            <a:ext cx="6241356" cy="4946486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figures in the latest Active Lives Adult Survey report, show that between November 2022 and November 2023, 63.4% of the adult population met the Chief Medical Officers’ guidelines of doing 150 minutes, or more, of moderate intensity physical activity a week. That’s equivalent to 29.5m adults in England playing sport or taking part in physical activity every week.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figure is largely unchanged from 12 months ago when 63.1% were active but means that, compared to when we first ran the survey between November 2015 and November 2016, there are two million more active adults – an increase of 1.3%.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05CAC73-674A-07A9-74B1-C186ED315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332308" y="4612133"/>
            <a:ext cx="1423844" cy="14238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F79F340-0F5E-888A-0883-D9F08AD496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61126" y="4612134"/>
            <a:ext cx="1423843" cy="14238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6E496F-BE1C-E776-74B3-91F631C751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9336" y="4427700"/>
            <a:ext cx="1608277" cy="16082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F9C18B5-0B50-0902-C6EB-A65586192B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0050" y="4612132"/>
            <a:ext cx="1423845" cy="14238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14EF5B-1E2B-C998-9A9B-36E3B677781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2387999" y="4513576"/>
            <a:ext cx="1522401" cy="15224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70BB8D5-4E83-6B74-85C5-B5C21A62B2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1017" y="4766161"/>
            <a:ext cx="1269816" cy="12698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7D614D-2489-76A2-E156-176A4D269BD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60908" y="4766161"/>
            <a:ext cx="1269816" cy="12698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565D985-0A24-2CE5-8344-A6B620F98C7F}"/>
              </a:ext>
            </a:extLst>
          </p:cNvPr>
          <p:cNvSpPr txBox="1"/>
          <p:nvPr userDrawn="1"/>
        </p:nvSpPr>
        <p:spPr>
          <a:xfrm>
            <a:off x="358485" y="1089490"/>
            <a:ext cx="33239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There are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two million more adults getting active on a regular basis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through sport and physical activity than in 2016, despite the impacts of the coronavirus (Covid-19) pandemic and increased cost-of-living pressures. </a:t>
            </a:r>
          </a:p>
        </p:txBody>
      </p:sp>
    </p:spTree>
    <p:extLst>
      <p:ext uri="{BB962C8B-B14F-4D97-AF65-F5344CB8AC3E}">
        <p14:creationId xmlns:p14="http://schemas.microsoft.com/office/powerpoint/2010/main" val="1984073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D600CC-79CA-82E6-D751-97BFAB9F50D2}"/>
              </a:ext>
            </a:extLst>
          </p:cNvPr>
          <p:cNvSpPr/>
          <p:nvPr userDrawn="1"/>
        </p:nvSpPr>
        <p:spPr>
          <a:xfrm flipV="1">
            <a:off x="6551722" y="-7555"/>
            <a:ext cx="5110102" cy="6359921"/>
          </a:xfrm>
          <a:prstGeom prst="rect">
            <a:avLst/>
          </a:prstGeom>
          <a:solidFill>
            <a:srgbClr val="7C49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15E259-9B74-BF4C-73D6-40AF49E62B04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9CA9C1-95A5-332E-B34A-C637ABE49878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365CF3C-E944-EC63-C5C2-1162DF465D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D007FDC-5FEC-CF7C-F067-84A90E19534F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60F7535-0453-3243-BFFB-2FB81CB338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1FA44ED-C662-347F-7B22-380F6C92B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0C26D22-2EB2-73DC-B30A-E4CFB47F12C4}"/>
              </a:ext>
            </a:extLst>
          </p:cNvPr>
          <p:cNvSpPr txBox="1">
            <a:spLocks/>
          </p:cNvSpPr>
          <p:nvPr userDrawn="1"/>
        </p:nvSpPr>
        <p:spPr>
          <a:xfrm>
            <a:off x="6826101" y="1016918"/>
            <a:ext cx="4367759" cy="260058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ngsana New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ngsana New" panose="02020603050405020304" pitchFamily="18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ngsana New" panose="02020603050405020304" pitchFamily="18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ngsana New" panose="02020603050405020304" pitchFamily="18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ngsana New" panose="02020603050405020304" pitchFamily="18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20603050405020304" pitchFamily="18" charset="-34"/>
              </a:rPr>
              <a:t>No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ngsana New" panose="02020603050405020304" pitchFamily="18" charset="-34"/>
              </a:rPr>
              <a:t>Black, Asian or minority ethnic group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20603050405020304" pitchFamily="18" charset="-34"/>
              </a:rPr>
              <a:t>is showing a reportable difference in the proportion who are active compared to November 2015-16. As a result, inequalities continue to widen as White British adults have seen activity levels increase over the same period (up 2.1%).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20603050405020304" pitchFamily="18" charset="-34"/>
              </a:rPr>
              <a:t>There have been no reportable changes in activity levels by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ngsana New" panose="02020603050405020304" pitchFamily="18" charset="-34"/>
              </a:rPr>
              <a:t>social grade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20603050405020304" pitchFamily="18" charset="-34"/>
              </a:rPr>
              <a:t>compared to 12 months ago. Given this stability, we expect no further pandemic recovery for the least affluent (NS SEC 6-8) and the longer term trend of an increased gap in activity levels between the most and least affluent to continue. The most affluent (NS-SEC 1-2) have seen long-term growth, with those who are active increasing by 1.6% compared to seven years ago (Nov 15-16). In contrast, the least affluent (NS-SEC 6-8) have seen the proportion active drop by 2.2% over the same period.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FA39394-166D-3057-95A0-CC2C38881B82}"/>
              </a:ext>
            </a:extLst>
          </p:cNvPr>
          <p:cNvSpPr txBox="1">
            <a:spLocks/>
          </p:cNvSpPr>
          <p:nvPr userDrawn="1"/>
        </p:nvSpPr>
        <p:spPr>
          <a:xfrm>
            <a:off x="-30290" y="125413"/>
            <a:ext cx="7753452" cy="725487"/>
          </a:xfrm>
          <a:prstGeom prst="rect">
            <a:avLst/>
          </a:prstGeom>
          <a:noFill/>
          <a:ln>
            <a:noFill/>
          </a:ln>
        </p:spPr>
        <p:txBody>
          <a:bodyPr lIns="360000" rIns="3240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latin typeface="+mj-lt"/>
              </a:rPr>
              <a:t>National demographics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CA1E9-2C77-7BCF-3408-7C6513D535A8}"/>
              </a:ext>
            </a:extLst>
          </p:cNvPr>
          <p:cNvSpPr txBox="1">
            <a:spLocks/>
          </p:cNvSpPr>
          <p:nvPr userDrawn="1"/>
        </p:nvSpPr>
        <p:spPr>
          <a:xfrm>
            <a:off x="285281" y="1016918"/>
            <a:ext cx="6073315" cy="527281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16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Over the longer term, growth has been similar for both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 and women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with 914,000 (1.4%) more active men and 831,000 (1.3%) more active women compared to November 2015-16. Despite this, neither men nor women have seen activity levels change compared to 12 months ago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16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Adults aged 75+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continue to drive the growth in activity levels. The increase of just over 100,000 (1.6%) adults aged 75+ who are active, compared to 12 months ago, is part of a long-term increase of just under 700,000 (9.4%) compared to seven years ago (Nov 15-16). Those aged 55-74 also have a long-term upward trend in the active proportion. For both age groups the latest result represents the highest result recorded over the last seven years.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16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Activity levels remain unchanged compared to 12 months ago for those with a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disability or long-term health condition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Before the pandemic, activity levels were increasing and we continue to see 4.2% more active adults with a disability or long-term health condition compared to seven years ago (Nov 15-16). This long-term growth is greater than for those without a disability or long-term health condition, where the proportion active is up by 1.9% over the same period.</a:t>
            </a:r>
          </a:p>
        </p:txBody>
      </p:sp>
    </p:spTree>
    <p:extLst>
      <p:ext uri="{BB962C8B-B14F-4D97-AF65-F5344CB8AC3E}">
        <p14:creationId xmlns:p14="http://schemas.microsoft.com/office/powerpoint/2010/main" val="929138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A7C51D0-9D30-86BB-D67A-DD54A6722396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rgbClr val="53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603BD4-6475-5B0C-403A-E847528B1B26}"/>
              </a:ext>
            </a:extLst>
          </p:cNvPr>
          <p:cNvSpPr txBox="1"/>
          <p:nvPr userDrawn="1"/>
        </p:nvSpPr>
        <p:spPr>
          <a:xfrm>
            <a:off x="452854" y="485799"/>
            <a:ext cx="342867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 much physical activity should adults be doing?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92D9F-57D5-9C51-80ED-9F5234640527}"/>
              </a:ext>
            </a:extLst>
          </p:cNvPr>
          <p:cNvSpPr txBox="1"/>
          <p:nvPr userDrawn="1"/>
        </p:nvSpPr>
        <p:spPr>
          <a:xfrm>
            <a:off x="5976810" y="2236460"/>
            <a:ext cx="41792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6A77A"/>
                </a:solidFill>
              </a:rPr>
              <a:t>Active</a:t>
            </a:r>
            <a:r>
              <a:rPr lang="en-GB" sz="2400" dirty="0">
                <a:solidFill>
                  <a:srgbClr val="06A77A"/>
                </a:solidFill>
                <a:latin typeface="+mj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latin typeface="+mj-lt"/>
              </a:rPr>
              <a:t>Those that are doing 150+ minutes of physical activity a week</a:t>
            </a:r>
            <a:endParaRPr lang="en-GB" sz="14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rgbClr val="BD1923"/>
                </a:solidFill>
              </a:rPr>
              <a:t>Inactive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latin typeface="+mj-lt"/>
              </a:rPr>
              <a:t>Those that are doing less than 30 minutes of physical activity a week</a:t>
            </a:r>
            <a:endParaRPr lang="en-GB" sz="2400" dirty="0">
              <a:solidFill>
                <a:srgbClr val="484043"/>
              </a:solidFill>
              <a:latin typeface="+mj-lt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2DF197C-5C37-44ED-94C8-B05A42D73CFB}"/>
              </a:ext>
            </a:extLst>
          </p:cNvPr>
          <p:cNvSpPr txBox="1">
            <a:spLocks/>
          </p:cNvSpPr>
          <p:nvPr userDrawn="1"/>
        </p:nvSpPr>
        <p:spPr>
          <a:xfrm>
            <a:off x="5641383" y="506244"/>
            <a:ext cx="5903441" cy="1499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5400" kern="1200" dirty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800" b="1" dirty="0">
                <a:latin typeface="+mn-lt"/>
              </a:rPr>
              <a:t>The Chief Medical Officer’s (CMO) guidelines recommend  adults (aged 16+) engage in at least 150 minutes of moderate intensity activity each week (or 75 minutes of vigorous intensity)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+mj-lt"/>
              </a:rPr>
              <a:t>Activity levels in this pack are presented as: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60CE73-6173-DF9B-A6C6-817A277BD519}"/>
              </a:ext>
            </a:extLst>
          </p:cNvPr>
          <p:cNvSpPr txBox="1"/>
          <p:nvPr userDrawn="1"/>
        </p:nvSpPr>
        <p:spPr>
          <a:xfrm>
            <a:off x="5649204" y="4939264"/>
            <a:ext cx="56615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accent1"/>
                </a:solidFill>
              </a:rPr>
              <a:t>Please note:  </a:t>
            </a:r>
            <a:r>
              <a:rPr lang="en-GB" sz="1800" dirty="0">
                <a:solidFill>
                  <a:schemeClr val="accent1"/>
                </a:solidFill>
                <a:latin typeface="+mj-lt"/>
              </a:rPr>
              <a:t>The majority of the data in this data pack will focus on the ‘</a:t>
            </a:r>
            <a:r>
              <a:rPr lang="en-GB" dirty="0">
                <a:solidFill>
                  <a:schemeClr val="accent1"/>
                </a:solidFill>
                <a:latin typeface="+mj-lt"/>
              </a:rPr>
              <a:t>i</a:t>
            </a:r>
            <a:r>
              <a:rPr lang="en-GB" sz="1800" dirty="0">
                <a:solidFill>
                  <a:schemeClr val="accent1"/>
                </a:solidFill>
                <a:latin typeface="+mj-lt"/>
              </a:rPr>
              <a:t>nactive’ levels unless otherwise stated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F1D5D3-561F-559E-679E-DEDD6002374C}"/>
              </a:ext>
            </a:extLst>
          </p:cNvPr>
          <p:cNvCxnSpPr>
            <a:cxnSpLocks/>
          </p:cNvCxnSpPr>
          <p:nvPr userDrawn="1"/>
        </p:nvCxnSpPr>
        <p:spPr>
          <a:xfrm>
            <a:off x="5727351" y="2316285"/>
            <a:ext cx="0" cy="821938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DBBC49-B547-BA58-FEED-5CC454E2AAF1}"/>
              </a:ext>
            </a:extLst>
          </p:cNvPr>
          <p:cNvCxnSpPr>
            <a:cxnSpLocks/>
          </p:cNvCxnSpPr>
          <p:nvPr userDrawn="1"/>
        </p:nvCxnSpPr>
        <p:spPr>
          <a:xfrm>
            <a:off x="5727351" y="3429437"/>
            <a:ext cx="0" cy="78126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4EE57EFB-C93C-1310-3AB4-8AF702A8A221}"/>
              </a:ext>
            </a:extLst>
          </p:cNvPr>
          <p:cNvSpPr>
            <a:spLocks noChangeAspect="1"/>
          </p:cNvSpPr>
          <p:nvPr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0E3441-D66A-AEA1-7D2A-78B77F794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31921" y="4646380"/>
            <a:ext cx="1608277" cy="16082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66C579-B42C-A826-D12D-66E628F4E8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3602" y="4984841"/>
            <a:ext cx="1269816" cy="1269816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7411CA86-E344-57BA-7004-AAD37AE15A82}"/>
              </a:ext>
            </a:extLst>
          </p:cNvPr>
          <p:cNvSpPr>
            <a:spLocks noChangeAspect="1"/>
          </p:cNvSpPr>
          <p:nvPr userDrawn="1"/>
        </p:nvSpPr>
        <p:spPr>
          <a:xfrm>
            <a:off x="3076121" y="4333464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4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2" y="0"/>
            <a:ext cx="6095998" cy="6351705"/>
          </a:xfrm>
          <a:prstGeom prst="rect">
            <a:avLst/>
          </a:prstGeom>
          <a:solidFill>
            <a:srgbClr val="BD16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50F1514-1030-5CEE-4159-F79F21D85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3065649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3A719D51-EB35-F861-661A-7137BCFB8AF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2832677" y="725488"/>
            <a:ext cx="8709025" cy="536257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261DAE-CB16-D9D8-5DAF-3522458C1BBC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3678879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FEEC9A8-8FFC-9F07-1462-0516B3FEB204}"/>
              </a:ext>
            </a:extLst>
          </p:cNvPr>
          <p:cNvSpPr/>
          <p:nvPr userDrawn="1"/>
        </p:nvSpPr>
        <p:spPr>
          <a:xfrm flipH="1" flipV="1">
            <a:off x="0" y="5185954"/>
            <a:ext cx="9019903" cy="16720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ACF71-307F-2614-9C7C-96CC4918551C}"/>
              </a:ext>
            </a:extLst>
          </p:cNvPr>
          <p:cNvSpPr/>
          <p:nvPr userDrawn="1"/>
        </p:nvSpPr>
        <p:spPr>
          <a:xfrm flipV="1">
            <a:off x="9019903" y="5185954"/>
            <a:ext cx="3172097" cy="16720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FFE1C1-4506-7769-F5C9-021E326CBB09}"/>
              </a:ext>
            </a:extLst>
          </p:cNvPr>
          <p:cNvCxnSpPr>
            <a:cxnSpLocks/>
          </p:cNvCxnSpPr>
          <p:nvPr/>
        </p:nvCxnSpPr>
        <p:spPr>
          <a:xfrm>
            <a:off x="9022066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7D1E66-0F54-3D6A-FC75-EA36F48B7077}"/>
              </a:ext>
            </a:extLst>
          </p:cNvPr>
          <p:cNvCxnSpPr>
            <a:cxnSpLocks/>
          </p:cNvCxnSpPr>
          <p:nvPr/>
        </p:nvCxnSpPr>
        <p:spPr>
          <a:xfrm>
            <a:off x="0" y="518978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06B2790-DB7A-7728-8DEB-0EC9566EA35A}"/>
              </a:ext>
            </a:extLst>
          </p:cNvPr>
          <p:cNvGrpSpPr/>
          <p:nvPr/>
        </p:nvGrpSpPr>
        <p:grpSpPr>
          <a:xfrm>
            <a:off x="8851066" y="5018781"/>
            <a:ext cx="342000" cy="342000"/>
            <a:chOff x="9286730" y="4018825"/>
            <a:chExt cx="342000" cy="34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33AF93-C325-79AA-B4AF-F0408558D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7272D9-414D-DFC0-DAEF-0AA54B7AA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449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A7C51D0-9D30-86BB-D67A-DD54A6722396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540F7-5BD2-DFF3-8A46-A5807A820AB4}"/>
              </a:ext>
            </a:extLst>
          </p:cNvPr>
          <p:cNvSpPr txBox="1"/>
          <p:nvPr userDrawn="1"/>
        </p:nvSpPr>
        <p:spPr>
          <a:xfrm>
            <a:off x="5416432" y="4022431"/>
            <a:ext cx="51115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accent6"/>
                </a:solidFill>
              </a:rPr>
              <a:t>Vigorous</a:t>
            </a:r>
            <a:r>
              <a:rPr lang="en-GB" sz="2400" b="1" dirty="0">
                <a:solidFill>
                  <a:srgbClr val="BD1923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latin typeface="+mj-lt"/>
              </a:rPr>
              <a:t>Any vigorous activity counts for double, so each vigorous minute counts as two moderate minutes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3BC98C-7AC5-52ED-E7F0-5F815CBC92A2}"/>
              </a:ext>
            </a:extLst>
          </p:cNvPr>
          <p:cNvSpPr txBox="1"/>
          <p:nvPr userDrawn="1"/>
        </p:nvSpPr>
        <p:spPr>
          <a:xfrm>
            <a:off x="4859742" y="5273785"/>
            <a:ext cx="66748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accent1"/>
                </a:solidFill>
              </a:rPr>
              <a:t>Please note:  </a:t>
            </a:r>
            <a:r>
              <a:rPr lang="en-GB" sz="1600" dirty="0">
                <a:solidFill>
                  <a:schemeClr val="accent1"/>
                </a:solidFill>
                <a:latin typeface="+mj-lt"/>
              </a:rPr>
              <a:t>For some activities, intensity was assumed and not asked. Activities done by those aged 65 and over were assumed to be at least moderate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352BD3-AE85-3AFC-7D81-693445E87204}"/>
              </a:ext>
            </a:extLst>
          </p:cNvPr>
          <p:cNvSpPr>
            <a:spLocks noChangeAspect="1"/>
          </p:cNvSpPr>
          <p:nvPr userDrawn="1"/>
        </p:nvSpPr>
        <p:spPr>
          <a:xfrm>
            <a:off x="3945480" y="1340239"/>
            <a:ext cx="1173072" cy="11730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719E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D4F53F-9934-D120-8A8C-EEE0662B6B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4291" y="1510557"/>
            <a:ext cx="775449" cy="77544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F59853C-A63C-8E0D-4E52-824637E43A92}"/>
              </a:ext>
            </a:extLst>
          </p:cNvPr>
          <p:cNvSpPr>
            <a:spLocks noChangeAspect="1"/>
          </p:cNvSpPr>
          <p:nvPr userDrawn="1"/>
        </p:nvSpPr>
        <p:spPr>
          <a:xfrm>
            <a:off x="3945480" y="2620040"/>
            <a:ext cx="1173072" cy="1173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CB5AEC-2E47-BCEA-C007-770C30F0E3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4291" y="2851242"/>
            <a:ext cx="786104" cy="78610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26ED4E1-702C-AEEF-1246-5B18111FBD0B}"/>
              </a:ext>
            </a:extLst>
          </p:cNvPr>
          <p:cNvSpPr>
            <a:spLocks noChangeAspect="1"/>
          </p:cNvSpPr>
          <p:nvPr userDrawn="1"/>
        </p:nvSpPr>
        <p:spPr>
          <a:xfrm>
            <a:off x="3945480" y="3900134"/>
            <a:ext cx="1173072" cy="1173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BCEF3-3AFE-040B-C95A-4FDED308D8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78654" y="3992116"/>
            <a:ext cx="932189" cy="9321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98EBF35-F375-9D5C-65DD-55D1DCA7A6FD}"/>
              </a:ext>
            </a:extLst>
          </p:cNvPr>
          <p:cNvSpPr txBox="1"/>
          <p:nvPr userDrawn="1"/>
        </p:nvSpPr>
        <p:spPr>
          <a:xfrm>
            <a:off x="5416433" y="1478835"/>
            <a:ext cx="51115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rgbClr val="719EA2"/>
                </a:solidFill>
              </a:rPr>
              <a:t>Light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Light intensity minutes are excluded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6B29C-90F6-A773-22E6-4119B086647F}"/>
              </a:ext>
            </a:extLst>
          </p:cNvPr>
          <p:cNvSpPr txBox="1"/>
          <p:nvPr userDrawn="1"/>
        </p:nvSpPr>
        <p:spPr>
          <a:xfrm>
            <a:off x="5416432" y="2684584"/>
            <a:ext cx="51115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accent3"/>
                </a:solidFill>
              </a:rPr>
              <a:t>Moderate</a:t>
            </a:r>
            <a:r>
              <a:rPr lang="en-GB" sz="2400" dirty="0">
                <a:solidFill>
                  <a:srgbClr val="06A77A"/>
                </a:solidFill>
                <a:latin typeface="+mj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latin typeface="+mj-lt"/>
              </a:rPr>
              <a:t>Moderate intensity equivalent (MIE) minutes means each ‘moderate’ minute counts as one minute</a:t>
            </a:r>
            <a:endParaRPr lang="en-GB" sz="1400" dirty="0">
              <a:latin typeface="+mj-lt"/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A1D4487A-0A2D-C991-29AD-E31F53BDD6C5}"/>
              </a:ext>
            </a:extLst>
          </p:cNvPr>
          <p:cNvSpPr/>
          <p:nvPr userDrawn="1"/>
        </p:nvSpPr>
        <p:spPr>
          <a:xfrm>
            <a:off x="-11449" y="2513701"/>
            <a:ext cx="3894630" cy="1323678"/>
          </a:xfrm>
          <a:prstGeom prst="homePlat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603BD4-6475-5B0C-403A-E847528B1B26}"/>
              </a:ext>
            </a:extLst>
          </p:cNvPr>
          <p:cNvSpPr txBox="1"/>
          <p:nvPr userDrawn="1"/>
        </p:nvSpPr>
        <p:spPr>
          <a:xfrm>
            <a:off x="383850" y="341644"/>
            <a:ext cx="349933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 do we measure activity?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A5B64F-4B6C-E889-69DB-CB80E110B589}"/>
              </a:ext>
            </a:extLst>
          </p:cNvPr>
          <p:cNvSpPr txBox="1"/>
          <p:nvPr userDrawn="1"/>
        </p:nvSpPr>
        <p:spPr>
          <a:xfrm>
            <a:off x="219825" y="2595862"/>
            <a:ext cx="3102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 report on the number of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moderate intensity minutes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completed in the last week, based on activity type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2071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7280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4CF60D3-9E5D-82C4-B9DB-FB2CC473D505}"/>
              </a:ext>
            </a:extLst>
          </p:cNvPr>
          <p:cNvSpPr/>
          <p:nvPr userDrawn="1"/>
        </p:nvSpPr>
        <p:spPr>
          <a:xfrm>
            <a:off x="4147794" y="1"/>
            <a:ext cx="7525663" cy="152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669F48-AFED-7523-1ED3-71EAED258384}"/>
              </a:ext>
            </a:extLst>
          </p:cNvPr>
          <p:cNvCxnSpPr>
            <a:cxnSpLocks/>
          </p:cNvCxnSpPr>
          <p:nvPr userDrawn="1"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BBC537-5194-F0F5-CEE1-D84791083BAF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FE1CEB-1C73-9B69-8926-F4CB7FC0BD6D}"/>
              </a:ext>
            </a:extLst>
          </p:cNvPr>
          <p:cNvGrpSpPr/>
          <p:nvPr userDrawn="1"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7590F8-939A-47E7-21D7-2272ADC7B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3A0E2E-1E66-3722-549B-AA72B4370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4C6175-1B4A-2838-5448-79B636EB30EF}"/>
              </a:ext>
            </a:extLst>
          </p:cNvPr>
          <p:cNvSpPr/>
          <p:nvPr userDrawn="1"/>
        </p:nvSpPr>
        <p:spPr>
          <a:xfrm>
            <a:off x="-1" y="0"/>
            <a:ext cx="6391921" cy="6352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C8E322-B981-1FFE-BF0D-B6CDD3FD4043}"/>
              </a:ext>
            </a:extLst>
          </p:cNvPr>
          <p:cNvSpPr txBox="1">
            <a:spLocks/>
          </p:cNvSpPr>
          <p:nvPr userDrawn="1"/>
        </p:nvSpPr>
        <p:spPr>
          <a:xfrm>
            <a:off x="233023" y="445036"/>
            <a:ext cx="3460744" cy="677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Adult population breakdown</a:t>
            </a:r>
          </a:p>
        </p:txBody>
      </p:sp>
      <p:sp>
        <p:nvSpPr>
          <p:cNvPr id="19" name="Table Placeholder 17">
            <a:extLst>
              <a:ext uri="{FF2B5EF4-FFF2-40B4-BE49-F238E27FC236}">
                <a16:creationId xmlns:a16="http://schemas.microsoft.com/office/drawing/2014/main" id="{51E5DFFD-9544-AFC9-A6F6-9A11CC701BB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946525" y="985838"/>
            <a:ext cx="6680200" cy="53657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CAF9D5-9856-A31C-5D59-4C4169AD3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363" y="1793506"/>
            <a:ext cx="3078162" cy="35774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242B8-6C6F-2BFD-850F-FD992A017896}"/>
              </a:ext>
            </a:extLst>
          </p:cNvPr>
          <p:cNvSpPr txBox="1"/>
          <p:nvPr userDrawn="1"/>
        </p:nvSpPr>
        <p:spPr>
          <a:xfrm>
            <a:off x="5721091" y="6426676"/>
            <a:ext cx="5528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Census 2021</a:t>
            </a:r>
          </a:p>
        </p:txBody>
      </p:sp>
    </p:spTree>
    <p:extLst>
      <p:ext uri="{BB962C8B-B14F-4D97-AF65-F5344CB8AC3E}">
        <p14:creationId xmlns:p14="http://schemas.microsoft.com/office/powerpoint/2010/main" val="4086439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2A36E-FBFB-98B3-C8B2-17AF9A470AC0}"/>
              </a:ext>
            </a:extLst>
          </p:cNvPr>
          <p:cNvSpPr/>
          <p:nvPr userDrawn="1"/>
        </p:nvSpPr>
        <p:spPr>
          <a:xfrm flipV="1">
            <a:off x="9019901" y="-7553"/>
            <a:ext cx="3172097" cy="5076531"/>
          </a:xfrm>
          <a:prstGeom prst="rect">
            <a:avLst/>
          </a:prstGeom>
          <a:solidFill>
            <a:schemeClr val="accent6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1ACF71-307F-2614-9C7C-96CC4918551C}"/>
              </a:ext>
            </a:extLst>
          </p:cNvPr>
          <p:cNvSpPr/>
          <p:nvPr userDrawn="1"/>
        </p:nvSpPr>
        <p:spPr>
          <a:xfrm flipV="1">
            <a:off x="9019903" y="5068977"/>
            <a:ext cx="3172097" cy="17965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FFE1C1-4506-7769-F5C9-021E326CBB09}"/>
              </a:ext>
            </a:extLst>
          </p:cNvPr>
          <p:cNvCxnSpPr>
            <a:cxnSpLocks/>
          </p:cNvCxnSpPr>
          <p:nvPr userDrawn="1"/>
        </p:nvCxnSpPr>
        <p:spPr>
          <a:xfrm>
            <a:off x="9022066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FEEC9A8-8FFC-9F07-1462-0516B3FEB204}"/>
              </a:ext>
            </a:extLst>
          </p:cNvPr>
          <p:cNvSpPr/>
          <p:nvPr userDrawn="1"/>
        </p:nvSpPr>
        <p:spPr>
          <a:xfrm flipH="1" flipV="1">
            <a:off x="-18492" y="-15104"/>
            <a:ext cx="9037312" cy="50765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B86F188-B11C-E6CC-06A8-60AFAF8BE4ED}"/>
              </a:ext>
            </a:extLst>
          </p:cNvPr>
          <p:cNvCxnSpPr>
            <a:cxnSpLocks/>
          </p:cNvCxnSpPr>
          <p:nvPr userDrawn="1"/>
        </p:nvCxnSpPr>
        <p:spPr>
          <a:xfrm>
            <a:off x="0" y="505623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362D419-AAE2-330A-F18B-A55E983229E7}"/>
              </a:ext>
            </a:extLst>
          </p:cNvPr>
          <p:cNvSpPr/>
          <p:nvPr userDrawn="1"/>
        </p:nvSpPr>
        <p:spPr>
          <a:xfrm flipH="1" flipV="1">
            <a:off x="-1083" y="5068976"/>
            <a:ext cx="9019903" cy="1796574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C11139-E9C3-B1C2-BDF1-C27CF35A1C77}"/>
              </a:ext>
            </a:extLst>
          </p:cNvPr>
          <p:cNvCxnSpPr>
            <a:cxnSpLocks/>
          </p:cNvCxnSpPr>
          <p:nvPr userDrawn="1"/>
        </p:nvCxnSpPr>
        <p:spPr>
          <a:xfrm>
            <a:off x="9017558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06B2790-DB7A-7728-8DEB-0EC9566EA35A}"/>
              </a:ext>
            </a:extLst>
          </p:cNvPr>
          <p:cNvGrpSpPr/>
          <p:nvPr userDrawn="1"/>
        </p:nvGrpSpPr>
        <p:grpSpPr>
          <a:xfrm>
            <a:off x="8851066" y="4885625"/>
            <a:ext cx="342000" cy="342000"/>
            <a:chOff x="9286730" y="4018825"/>
            <a:chExt cx="342000" cy="34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33AF93-C325-79AA-B4AF-F0408558D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7272D9-414D-DFC0-DAEF-0AA54B7AA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130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C467B-E6D0-B53F-580A-1A8A323C1A92}"/>
              </a:ext>
            </a:extLst>
          </p:cNvPr>
          <p:cNvSpPr/>
          <p:nvPr userDrawn="1"/>
        </p:nvSpPr>
        <p:spPr>
          <a:xfrm>
            <a:off x="530129" y="5185290"/>
            <a:ext cx="11673022" cy="1167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03E733-0A87-DB9E-3ADD-89FB2D10B99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FA6ECB-8519-24CE-8987-190945AF64FA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2D5D0-0D9C-4E4A-1D32-332D840B73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348988-279B-720A-7369-DABED6112287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532279-2387-ADEF-3A2E-144D5BA85D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FA3E5A-7A4C-68A7-57BB-0935F0047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AA5C3C3-1699-31AB-7AD0-46CF66A1531C}"/>
              </a:ext>
            </a:extLst>
          </p:cNvPr>
          <p:cNvSpPr txBox="1"/>
          <p:nvPr userDrawn="1"/>
        </p:nvSpPr>
        <p:spPr>
          <a:xfrm>
            <a:off x="10309764" y="4878169"/>
            <a:ext cx="1773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Inactive population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D27F80-0618-54CA-A48C-C0559276CBBA}"/>
              </a:ext>
            </a:extLst>
          </p:cNvPr>
          <p:cNvSpPr txBox="1"/>
          <p:nvPr userDrawn="1"/>
        </p:nvSpPr>
        <p:spPr>
          <a:xfrm>
            <a:off x="10309764" y="4334990"/>
            <a:ext cx="156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Total population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F49C1153-E855-4EBA-42F5-F2FDC16BA49F}"/>
              </a:ext>
            </a:extLst>
          </p:cNvPr>
          <p:cNvSpPr txBox="1">
            <a:spLocks/>
          </p:cNvSpPr>
          <p:nvPr userDrawn="1"/>
        </p:nvSpPr>
        <p:spPr>
          <a:xfrm>
            <a:off x="827313" y="338593"/>
            <a:ext cx="6539141" cy="19171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Our </a:t>
            </a:r>
            <a:r>
              <a:rPr lang="en-GB" b="1" dirty="0">
                <a:solidFill>
                  <a:schemeClr val="accent1"/>
                </a:solidFill>
                <a:latin typeface="+mn-lt"/>
              </a:rPr>
              <a:t>inactive population </a:t>
            </a:r>
            <a:r>
              <a:rPr lang="en-GB" dirty="0"/>
              <a:t>in the context of the size of the demographic group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A365E-DB87-9A21-86C7-A1BBBEDC0566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10" name="Chart Placeholder 5">
            <a:extLst>
              <a:ext uri="{FF2B5EF4-FFF2-40B4-BE49-F238E27FC236}">
                <a16:creationId xmlns:a16="http://schemas.microsoft.com/office/drawing/2014/main" id="{A22090DD-F8C9-B804-B9B8-DEBBD276C93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0225" y="977779"/>
            <a:ext cx="9779536" cy="505499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80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79BF68-D257-586A-5A21-6EF83F97D4A4}"/>
              </a:ext>
            </a:extLst>
          </p:cNvPr>
          <p:cNvSpPr/>
          <p:nvPr userDrawn="1"/>
        </p:nvSpPr>
        <p:spPr>
          <a:xfrm>
            <a:off x="537030" y="3283527"/>
            <a:ext cx="11654970" cy="1727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EC179801-0518-95A7-ED38-15D3EC9034F5}"/>
              </a:ext>
            </a:extLst>
          </p:cNvPr>
          <p:cNvSpPr/>
          <p:nvPr userDrawn="1"/>
        </p:nvSpPr>
        <p:spPr>
          <a:xfrm rot="16200000">
            <a:off x="4654469" y="-2953657"/>
            <a:ext cx="3420092" cy="11654970"/>
          </a:xfrm>
          <a:prstGeom prst="trapezoid">
            <a:avLst>
              <a:gd name="adj" fmla="val 35432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0E7259D-D01C-B2CE-7A53-181D34E9CC0F}"/>
              </a:ext>
            </a:extLst>
          </p:cNvPr>
          <p:cNvSpPr>
            <a:spLocks noChangeAspect="1"/>
          </p:cNvSpPr>
          <p:nvPr userDrawn="1"/>
        </p:nvSpPr>
        <p:spPr>
          <a:xfrm>
            <a:off x="9322197" y="227105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5FB6E9-F490-48AD-9B7B-84E04899F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76791" y="736272"/>
            <a:ext cx="1253369" cy="125336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A03E733-0A87-DB9E-3ADD-89FB2D10B99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FA6ECB-8519-24CE-8987-190945AF64FA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2D5D0-0D9C-4E4A-1D32-332D840B73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348988-279B-720A-7369-DABED6112287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532279-2387-ADEF-3A2E-144D5BA85D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FA3E5A-7A4C-68A7-57BB-0935F0047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32CCD293-6817-5FF2-65DD-086427BB8A9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12819" y="1274042"/>
            <a:ext cx="7324210" cy="48212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1B4BF-5A90-FC6C-54B6-F40855994686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381341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chemeClr val="bg2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2A05BE-D056-F054-FC95-EC2899BB8FFF}"/>
              </a:ext>
            </a:extLst>
          </p:cNvPr>
          <p:cNvGrpSpPr/>
          <p:nvPr userDrawn="1"/>
        </p:nvGrpSpPr>
        <p:grpSpPr>
          <a:xfrm>
            <a:off x="3069756" y="4333464"/>
            <a:ext cx="2362559" cy="2362559"/>
            <a:chOff x="3069756" y="4333464"/>
            <a:chExt cx="2362559" cy="236255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A0FD31E-B647-3DB9-966E-66526FE0F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56" y="4333464"/>
              <a:ext cx="2362559" cy="236255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0D1B72-649E-1980-A678-50720A883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17283" y="4757845"/>
              <a:ext cx="1470504" cy="14705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DE5981-55DA-1B69-BC2F-36B631005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91451" y="4757845"/>
              <a:ext cx="1470504" cy="147050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11AAE4-66C1-F3E5-F1A0-E6F0F323BBC5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140546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5" y="8879"/>
            <a:ext cx="4604997" cy="63474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795291-5E0B-663E-AE64-9FC2B2A11DC5}"/>
              </a:ext>
            </a:extLst>
          </p:cNvPr>
          <p:cNvGrpSpPr/>
          <p:nvPr userDrawn="1"/>
        </p:nvGrpSpPr>
        <p:grpSpPr>
          <a:xfrm>
            <a:off x="3069756" y="4328568"/>
            <a:ext cx="2378544" cy="2367455"/>
            <a:chOff x="3069756" y="4328568"/>
            <a:chExt cx="2378544" cy="236745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0FD31E-B647-3DB9-966E-66526FE0F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56" y="4333464"/>
              <a:ext cx="2362559" cy="236255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B6D686-5842-B2B5-CC3E-88747CAE5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41423" y="4828112"/>
              <a:ext cx="1383868" cy="1383868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E4AD0CF-D9CE-29F1-AD7C-40A735DF97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5741" y="4328568"/>
              <a:ext cx="2362559" cy="2362559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744FCF0-4135-C8E4-8E43-6A852A0448B3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79832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5" y="0"/>
            <a:ext cx="4604997" cy="63563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C1F80C-50AF-70B9-488C-DEE34F56A62F}"/>
              </a:ext>
            </a:extLst>
          </p:cNvPr>
          <p:cNvSpPr>
            <a:spLocks noChangeAspect="1"/>
          </p:cNvSpPr>
          <p:nvPr userDrawn="1"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CB220E-293B-105C-75A2-A8CB069AF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81272" y="4863939"/>
            <a:ext cx="1339525" cy="133952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1A58B71-A4B9-360C-4C19-D8DA2151363F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107D0-8365-C595-51C1-8E9248D70783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119151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4B3440-6C79-5E26-CECA-CB985F74DE24}"/>
              </a:ext>
            </a:extLst>
          </p:cNvPr>
          <p:cNvSpPr txBox="1"/>
          <p:nvPr userDrawn="1"/>
        </p:nvSpPr>
        <p:spPr>
          <a:xfrm>
            <a:off x="578796" y="6391886"/>
            <a:ext cx="3318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Data is for: Worcestershire</a:t>
            </a:r>
          </a:p>
        </p:txBody>
      </p:sp>
    </p:spTree>
    <p:extLst>
      <p:ext uri="{BB962C8B-B14F-4D97-AF65-F5344CB8AC3E}">
        <p14:creationId xmlns:p14="http://schemas.microsoft.com/office/powerpoint/2010/main" val="376721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773" r:id="rId2"/>
    <p:sldLayoutId id="2147483782" r:id="rId3"/>
    <p:sldLayoutId id="2147483784" r:id="rId4"/>
    <p:sldLayoutId id="2147483968" r:id="rId5"/>
    <p:sldLayoutId id="2147483888" r:id="rId6"/>
    <p:sldLayoutId id="2147484012" r:id="rId7"/>
    <p:sldLayoutId id="2147484031" r:id="rId8"/>
    <p:sldLayoutId id="2147484032" r:id="rId9"/>
    <p:sldLayoutId id="2147484075" r:id="rId10"/>
    <p:sldLayoutId id="2147484013" r:id="rId11"/>
    <p:sldLayoutId id="2147484027" r:id="rId12"/>
    <p:sldLayoutId id="2147484034" r:id="rId13"/>
    <p:sldLayoutId id="2147484083" r:id="rId14"/>
    <p:sldLayoutId id="2147484087" r:id="rId15"/>
    <p:sldLayoutId id="214748404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C09B8-C801-E257-99EA-EF5373717906}"/>
              </a:ext>
            </a:extLst>
          </p:cNvPr>
          <p:cNvSpPr txBox="1"/>
          <p:nvPr userDrawn="1"/>
        </p:nvSpPr>
        <p:spPr>
          <a:xfrm>
            <a:off x="578796" y="6391886"/>
            <a:ext cx="3318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Data is for: Worcestershire</a:t>
            </a:r>
          </a:p>
        </p:txBody>
      </p:sp>
    </p:spTree>
    <p:extLst>
      <p:ext uri="{BB962C8B-B14F-4D97-AF65-F5344CB8AC3E}">
        <p14:creationId xmlns:p14="http://schemas.microsoft.com/office/powerpoint/2010/main" val="26316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24" r:id="rId2"/>
    <p:sldLayoutId id="2147483887" r:id="rId3"/>
    <p:sldLayoutId id="2147484030" r:id="rId4"/>
    <p:sldLayoutId id="2147484014" r:id="rId5"/>
    <p:sldLayoutId id="2147484090" r:id="rId6"/>
    <p:sldLayoutId id="2147484080" r:id="rId7"/>
    <p:sldLayoutId id="2147484021" r:id="rId8"/>
    <p:sldLayoutId id="2147484088" r:id="rId9"/>
    <p:sldLayoutId id="2147484089" r:id="rId10"/>
    <p:sldLayoutId id="2147484074" r:id="rId11"/>
    <p:sldLayoutId id="2147484082" r:id="rId12"/>
    <p:sldLayoutId id="2147484035" r:id="rId13"/>
    <p:sldLayoutId id="2147484084" r:id="rId14"/>
    <p:sldLayoutId id="2147484076" r:id="rId15"/>
    <p:sldLayoutId id="2147484077" r:id="rId16"/>
    <p:sldLayoutId id="2147484078" r:id="rId17"/>
    <p:sldLayoutId id="2147484081" r:id="rId18"/>
    <p:sldLayoutId id="214748408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66" r:id="rId2"/>
    <p:sldLayoutId id="2147483967" r:id="rId3"/>
    <p:sldLayoutId id="2147484010" r:id="rId4"/>
    <p:sldLayoutId id="2147483795" r:id="rId5"/>
    <p:sldLayoutId id="2147484037" r:id="rId6"/>
    <p:sldLayoutId id="2147484086" r:id="rId7"/>
    <p:sldLayoutId id="2147483866" r:id="rId8"/>
    <p:sldLayoutId id="21474840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22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2.png"/><Relationship Id="rId11" Type="http://schemas.openxmlformats.org/officeDocument/2006/relationships/image" Target="../media/image51.svg"/><Relationship Id="rId5" Type="http://schemas.openxmlformats.org/officeDocument/2006/relationships/image" Target="../media/image34.png"/><Relationship Id="rId10" Type="http://schemas.openxmlformats.org/officeDocument/2006/relationships/image" Target="../media/image50.png"/><Relationship Id="rId4" Type="http://schemas.openxmlformats.org/officeDocument/2006/relationships/image" Target="../media/image24.png"/><Relationship Id="rId9" Type="http://schemas.openxmlformats.org/officeDocument/2006/relationships/hyperlink" Target="https://www.sportengland.org/news-and-inspiration/long-term-increase-activity-levels-positive-further-action-needed-tackle#:~:text=This%20figure%20is%20largely%20unchanged,%E2%80%93%20an%20increase%20of%201.3%25.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tengland.org/news-and-inspiration/long-term-increase-activity-levels-positive-further-action-needed-tackle#:~:text=This%20figure%20is%20largely%20unchanged,%E2%80%93%20an%20increase%20of%201.3%25.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sportengland-production-files.s3.eu-west-2.amazonaws.com/s3fs-public/2024-04/Active%20Lives%20Adult%20Survey%20November%202022-23%20Report.pdf?VersionId=veYJTP_2n55UdOmX3PAXH7dJr1GA24vs" TargetMode="Externa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7.xml"/><Relationship Id="rId4" Type="http://schemas.openxmlformats.org/officeDocument/2006/relationships/image" Target="../media/image5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E3F8A6FF-91FB-8B70-7153-FC90F45E577D}"/>
              </a:ext>
            </a:extLst>
          </p:cNvPr>
          <p:cNvSpPr txBox="1"/>
          <p:nvPr/>
        </p:nvSpPr>
        <p:spPr>
          <a:xfrm>
            <a:off x="795647" y="583141"/>
            <a:ext cx="49795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j-lt"/>
              </a:rPr>
              <a:t>An insight into adult physical activity behaviour in</a:t>
            </a:r>
          </a:p>
          <a:p>
            <a:r>
              <a:rPr lang="en-GB" sz="4000" dirty="0">
                <a:solidFill>
                  <a:schemeClr val="bg1"/>
                </a:solidFill>
                <a:latin typeface="+mj-lt"/>
              </a:rPr>
              <a:t>Worcestershire</a:t>
            </a:r>
          </a:p>
        </p:txBody>
      </p:sp>
      <p:pic>
        <p:nvPicPr>
          <p:cNvPr id="2" name="Picture 2" descr="Active Herefordshire &amp; Worcestershire - Introducing 'Active Herefordshire  and Worcestershire'">
            <a:extLst>
              <a:ext uri="{FF2B5EF4-FFF2-40B4-BE49-F238E27FC236}">
                <a16:creationId xmlns:a16="http://schemas.microsoft.com/office/drawing/2014/main" id="{A4025FD3-D88A-B3AB-898A-E43D91CFF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174" y="5405886"/>
            <a:ext cx="2336470" cy="122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34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34D2D5-1616-9700-3B9C-F2E3DD6ED94E}"/>
              </a:ext>
            </a:extLst>
          </p:cNvPr>
          <p:cNvSpPr txBox="1"/>
          <p:nvPr/>
        </p:nvSpPr>
        <p:spPr>
          <a:xfrm>
            <a:off x="452853" y="485799"/>
            <a:ext cx="385937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ea typeface="+mn-ea"/>
                <a:cs typeface="+mn-cs"/>
              </a:rPr>
              <a:t>The gender inequality gap has narrowed over time</a:t>
            </a:r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38D27174-DEA6-4B57-A540-5550E87272F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28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E54D260-98F5-AC2C-FB77-89D324A22C76}"/>
              </a:ext>
            </a:extLst>
          </p:cNvPr>
          <p:cNvSpPr txBox="1"/>
          <p:nvPr/>
        </p:nvSpPr>
        <p:spPr>
          <a:xfrm>
            <a:off x="452853" y="485799"/>
            <a:ext cx="345412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Inactivity increases sharply for adults over the age of 75</a:t>
            </a:r>
          </a:p>
        </p:txBody>
      </p:sp>
      <p:graphicFrame>
        <p:nvGraphicFramePr>
          <p:cNvPr id="3" name="Chart Placeholder 2">
            <a:extLst>
              <a:ext uri="{FF2B5EF4-FFF2-40B4-BE49-F238E27FC236}">
                <a16:creationId xmlns:a16="http://schemas.microsoft.com/office/drawing/2014/main" id="{A21E1599-1B0A-6AE7-8687-89A6715FA1BB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5448300" y="1322388"/>
          <a:ext cx="604202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8780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83522B6-06A3-35F2-8E18-E5EC996781C1}"/>
              </a:ext>
            </a:extLst>
          </p:cNvPr>
          <p:cNvSpPr txBox="1"/>
          <p:nvPr/>
        </p:nvSpPr>
        <p:spPr>
          <a:xfrm>
            <a:off x="7782713" y="485799"/>
            <a:ext cx="3987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Higher inactivity levels are observed at both ends of the age spectrum for both genders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43A064BD-BB78-41C2-86B8-AC8288511B96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617538" y="1695450"/>
          <a:ext cx="60436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6273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309158-0A82-E327-F8B0-74E6F1172F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(32%)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F2AE2E-5758-CFDB-B2F8-456C0FF87B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2 in 10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79A21C-F188-DDF1-775F-BC540471A6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(22%)</a:t>
            </a:r>
          </a:p>
        </p:txBody>
      </p:sp>
    </p:spTree>
    <p:extLst>
      <p:ext uri="{BB962C8B-B14F-4D97-AF65-F5344CB8AC3E}">
        <p14:creationId xmlns:p14="http://schemas.microsoft.com/office/powerpoint/2010/main" val="21190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85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3292AC6-2ED4-005B-8895-8DDB0CE1530C}"/>
              </a:ext>
            </a:extLst>
          </p:cNvPr>
          <p:cNvSpPr txBox="1"/>
          <p:nvPr/>
        </p:nvSpPr>
        <p:spPr>
          <a:xfrm>
            <a:off x="4479479" y="4861068"/>
            <a:ext cx="25059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j-lt"/>
              </a:rPr>
              <a:t>Includes leisure and travel, track, road and mountain biking or racing, exercise bike or cycle class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4C647A-292F-ACA2-E04E-08070190AC08}"/>
              </a:ext>
            </a:extLst>
          </p:cNvPr>
          <p:cNvSpPr txBox="1"/>
          <p:nvPr/>
        </p:nvSpPr>
        <p:spPr>
          <a:xfrm>
            <a:off x="8813683" y="2890919"/>
            <a:ext cx="25059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j-lt"/>
              </a:rPr>
              <a:t>Includes gym activities (fitness machines and classes), weights, boxing and interval sessions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8488E6-3249-28EA-75C5-C1AA187B06DD}"/>
              </a:ext>
            </a:extLst>
          </p:cNvPr>
          <p:cNvSpPr txBox="1"/>
          <p:nvPr/>
        </p:nvSpPr>
        <p:spPr>
          <a:xfrm>
            <a:off x="8813683" y="4861068"/>
            <a:ext cx="25059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j-lt"/>
              </a:rPr>
              <a:t>Covers all types of dance including artistic and creative dance (ballroom, ballet, contemporary etc)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6536D7-AABE-3759-C9AF-44244D0220F2}"/>
              </a:ext>
            </a:extLst>
          </p:cNvPr>
          <p:cNvSpPr txBox="1"/>
          <p:nvPr/>
        </p:nvSpPr>
        <p:spPr>
          <a:xfrm>
            <a:off x="8813682" y="765622"/>
            <a:ext cx="25059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j-lt"/>
              </a:rPr>
              <a:t>Includes team, water, combat and winter sports, swimming, athletics, golf, horse riding and gymnastics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D00B4-9BD4-BFFC-1680-B9A0D72BDB26}"/>
              </a:ext>
            </a:extLst>
          </p:cNvPr>
          <p:cNvSpPr txBox="1"/>
          <p:nvPr/>
        </p:nvSpPr>
        <p:spPr>
          <a:xfrm>
            <a:off x="4479479" y="765622"/>
            <a:ext cx="25059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j-lt"/>
              </a:rPr>
              <a:t>Includes walking as a way to get from one place to another, such as the shops work or visiting friends*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819E0F-3D9C-989C-95E2-0EAADF062E94}"/>
              </a:ext>
            </a:extLst>
          </p:cNvPr>
          <p:cNvSpPr txBox="1"/>
          <p:nvPr/>
        </p:nvSpPr>
        <p:spPr>
          <a:xfrm>
            <a:off x="4479479" y="2890919"/>
            <a:ext cx="25059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j-lt"/>
              </a:rPr>
              <a:t>Includes all other types of walking, dog walking, rambling and Nordic walking or just going for a stroll*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92C21-CB6A-EAB4-92AB-CDE287488FBA}"/>
              </a:ext>
            </a:extLst>
          </p:cNvPr>
          <p:cNvSpPr txBox="1"/>
          <p:nvPr/>
        </p:nvSpPr>
        <p:spPr>
          <a:xfrm>
            <a:off x="442192" y="4170831"/>
            <a:ext cx="2027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chemeClr val="bg1"/>
                </a:solidFill>
                <a:latin typeface="+mj-lt"/>
              </a:rPr>
              <a:t>Gardening is included in this section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675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113622398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382E85-E678-2A5B-2F37-029FD25679E6}"/>
              </a:ext>
            </a:extLst>
          </p:cNvPr>
          <p:cNvSpPr txBox="1"/>
          <p:nvPr/>
        </p:nvSpPr>
        <p:spPr>
          <a:xfrm>
            <a:off x="9338618" y="1548250"/>
            <a:ext cx="170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Average overall minutes per person per week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77947-070F-581B-4FB8-B62AFBC6A046}"/>
              </a:ext>
            </a:extLst>
          </p:cNvPr>
          <p:cNvSpPr txBox="1"/>
          <p:nvPr/>
        </p:nvSpPr>
        <p:spPr>
          <a:xfrm>
            <a:off x="511695" y="3002306"/>
            <a:ext cx="311431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Activity minutes have rebounded to pre-pandemic levels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EC1A2146-6BD0-9AA1-2FFC-D43FED1FCA94}"/>
              </a:ext>
            </a:extLst>
          </p:cNvPr>
          <p:cNvSpPr/>
          <p:nvPr/>
        </p:nvSpPr>
        <p:spPr>
          <a:xfrm rot="7621115">
            <a:off x="9763784" y="2441804"/>
            <a:ext cx="388985" cy="449724"/>
          </a:xfrm>
          <a:prstGeom prst="halfFram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73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tial Circle 1">
            <a:extLst>
              <a:ext uri="{FF2B5EF4-FFF2-40B4-BE49-F238E27FC236}">
                <a16:creationId xmlns:a16="http://schemas.microsoft.com/office/drawing/2014/main" id="{F4BCA24C-D5E5-8BA1-C0B7-3FE4B7F0B472}"/>
              </a:ext>
            </a:extLst>
          </p:cNvPr>
          <p:cNvSpPr/>
          <p:nvPr/>
        </p:nvSpPr>
        <p:spPr>
          <a:xfrm>
            <a:off x="3615357" y="1625627"/>
            <a:ext cx="4343791" cy="4256902"/>
          </a:xfrm>
          <a:prstGeom prst="pie">
            <a:avLst>
              <a:gd name="adj1" fmla="val 6568801"/>
              <a:gd name="adj2" fmla="val 15866637"/>
            </a:avLst>
          </a:prstGeom>
          <a:solidFill>
            <a:srgbClr val="3CCE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Placeholder 2">
            <a:extLst>
              <a:ext uri="{FF2B5EF4-FFF2-40B4-BE49-F238E27FC236}">
                <a16:creationId xmlns:a16="http://schemas.microsoft.com/office/drawing/2014/main" id="{6C39D465-F8F0-68E9-B73A-E361B77F5BEA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967240751"/>
              </p:ext>
            </p:extLst>
          </p:nvPr>
        </p:nvGraphicFramePr>
        <p:xfrm>
          <a:off x="2500313" y="1647119"/>
          <a:ext cx="659447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2293C7C-53BD-42B3-AD32-4A67BF93E837}"/>
              </a:ext>
            </a:extLst>
          </p:cNvPr>
          <p:cNvSpPr txBox="1">
            <a:spLocks/>
          </p:cNvSpPr>
          <p:nvPr/>
        </p:nvSpPr>
        <p:spPr>
          <a:xfrm>
            <a:off x="854950" y="4910371"/>
            <a:ext cx="2638098" cy="10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1425F"/>
                </a:solidFill>
                <a:effectLst/>
                <a:uLnTx/>
                <a:uFillTx/>
                <a:ea typeface="+mn-ea"/>
                <a:cs typeface="+mn-cs"/>
              </a:rPr>
              <a:t>Walking for travel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accounts for 13% of minutes in Worcestershire but 18% nationally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2E7A92F8-4E67-3479-968E-D76F6037AF78}"/>
              </a:ext>
            </a:extLst>
          </p:cNvPr>
          <p:cNvSpPr txBox="1">
            <a:spLocks/>
          </p:cNvSpPr>
          <p:nvPr/>
        </p:nvSpPr>
        <p:spPr>
          <a:xfrm>
            <a:off x="763215" y="2793637"/>
            <a:ext cx="2448000" cy="12900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ea typeface="+mn-ea"/>
                <a:cs typeface="+mn-cs"/>
              </a:rPr>
              <a:t>Walking for leisure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accounts for almost a third of all physical activity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49A51896-8120-EF92-2D67-4394F2BC9DB6}"/>
              </a:ext>
            </a:extLst>
          </p:cNvPr>
          <p:cNvSpPr txBox="1">
            <a:spLocks/>
          </p:cNvSpPr>
          <p:nvPr/>
        </p:nvSpPr>
        <p:spPr>
          <a:xfrm>
            <a:off x="7513577" y="5374271"/>
            <a:ext cx="1617905" cy="2982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Fitness activities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B6105A1-A8EE-B434-7787-3476CBB8BAEA}"/>
              </a:ext>
            </a:extLst>
          </p:cNvPr>
          <p:cNvGrpSpPr>
            <a:grpSpLocks noChangeAspect="1"/>
          </p:cNvGrpSpPr>
          <p:nvPr/>
        </p:nvGrpSpPr>
        <p:grpSpPr>
          <a:xfrm>
            <a:off x="3463335" y="1404881"/>
            <a:ext cx="932521" cy="932521"/>
            <a:chOff x="766624" y="3477947"/>
            <a:chExt cx="2362559" cy="236255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23CE9EE-4B7E-598A-A3BE-6533A7425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56278" y="3823256"/>
              <a:ext cx="1689972" cy="1689972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0AB04CF-3A43-76C1-5E84-6E8F28729B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5876" y="3881954"/>
              <a:ext cx="285636" cy="285636"/>
            </a:xfrm>
            <a:prstGeom prst="ellipse">
              <a:avLst/>
            </a:prstGeom>
            <a:solidFill>
              <a:srgbClr val="2A84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BAFC9E0-5254-E75C-C4AB-FE38A7D695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2033" y="3881954"/>
              <a:ext cx="285636" cy="285636"/>
            </a:xfrm>
            <a:prstGeom prst="ellipse">
              <a:avLst/>
            </a:prstGeom>
            <a:solidFill>
              <a:srgbClr val="2A84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FC01632-A4BE-00F2-69BF-482F3B19FB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4" y="3477947"/>
              <a:ext cx="2362559" cy="2362559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76200"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047D92A4-6CF5-3F86-1E9B-6CEDFA785E1D}"/>
              </a:ext>
            </a:extLst>
          </p:cNvPr>
          <p:cNvSpPr txBox="1">
            <a:spLocks/>
          </p:cNvSpPr>
          <p:nvPr/>
        </p:nvSpPr>
        <p:spPr>
          <a:xfrm>
            <a:off x="752075" y="1404881"/>
            <a:ext cx="2729861" cy="1080000"/>
          </a:xfrm>
          <a:prstGeom prst="rect">
            <a:avLst/>
          </a:prstGeom>
          <a:solidFill>
            <a:srgbClr val="3CCEBF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Most our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active minutes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come from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walking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3DE65EF-8347-C6CF-1EA5-92EAD5B5C1E8}"/>
              </a:ext>
            </a:extLst>
          </p:cNvPr>
          <p:cNvCxnSpPr>
            <a:cxnSpLocks/>
          </p:cNvCxnSpPr>
          <p:nvPr/>
        </p:nvCxnSpPr>
        <p:spPr>
          <a:xfrm>
            <a:off x="3392290" y="2273864"/>
            <a:ext cx="892395" cy="0"/>
          </a:xfrm>
          <a:prstGeom prst="line">
            <a:avLst/>
          </a:prstGeom>
          <a:noFill/>
          <a:ln w="28575" cap="flat" cmpd="sng" algn="ctr">
            <a:solidFill>
              <a:srgbClr val="3CCEBF"/>
            </a:solidFill>
            <a:prstDash val="solid"/>
            <a:miter lim="800000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C25BFEC-B397-8B7F-8B9C-BA934317B254}"/>
              </a:ext>
            </a:extLst>
          </p:cNvPr>
          <p:cNvCxnSpPr>
            <a:cxnSpLocks/>
          </p:cNvCxnSpPr>
          <p:nvPr/>
        </p:nvCxnSpPr>
        <p:spPr>
          <a:xfrm>
            <a:off x="3259197" y="3253686"/>
            <a:ext cx="892395" cy="0"/>
          </a:xfrm>
          <a:prstGeom prst="lin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miter lim="800000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18E7318-21DD-EF3A-63A0-CA6E24A10AA2}"/>
              </a:ext>
            </a:extLst>
          </p:cNvPr>
          <p:cNvCxnSpPr>
            <a:cxnSpLocks/>
          </p:cNvCxnSpPr>
          <p:nvPr/>
        </p:nvCxnSpPr>
        <p:spPr>
          <a:xfrm>
            <a:off x="7231144" y="4072891"/>
            <a:ext cx="1181431" cy="2382"/>
          </a:xfrm>
          <a:prstGeom prst="lin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miter lim="800000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86ABF84-2441-BDE1-AD04-49C0F891F9CE}"/>
              </a:ext>
            </a:extLst>
          </p:cNvPr>
          <p:cNvCxnSpPr>
            <a:cxnSpLocks/>
          </p:cNvCxnSpPr>
          <p:nvPr/>
        </p:nvCxnSpPr>
        <p:spPr>
          <a:xfrm>
            <a:off x="6779169" y="2277968"/>
            <a:ext cx="1434199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miter lim="800000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499942A-7FCA-C398-F36D-AF2848AD7FB3}"/>
              </a:ext>
            </a:extLst>
          </p:cNvPr>
          <p:cNvCxnSpPr>
            <a:cxnSpLocks/>
          </p:cNvCxnSpPr>
          <p:nvPr/>
        </p:nvCxnSpPr>
        <p:spPr>
          <a:xfrm>
            <a:off x="6648106" y="5498681"/>
            <a:ext cx="846653" cy="0"/>
          </a:xfrm>
          <a:prstGeom prst="line">
            <a:avLst/>
          </a:prstGeom>
          <a:noFill/>
          <a:ln w="28575" cap="flat" cmpd="sng" algn="ctr">
            <a:solidFill>
              <a:srgbClr val="A6A6A6"/>
            </a:solidFill>
            <a:prstDash val="solid"/>
            <a:miter lim="800000"/>
          </a:ln>
          <a:effectLst/>
        </p:spPr>
      </p:cxn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0DBBAC51-C378-C66A-1C37-7B8F2ABF86EA}"/>
              </a:ext>
            </a:extLst>
          </p:cNvPr>
          <p:cNvSpPr txBox="1">
            <a:spLocks/>
          </p:cNvSpPr>
          <p:nvPr/>
        </p:nvSpPr>
        <p:spPr>
          <a:xfrm>
            <a:off x="6258887" y="1336030"/>
            <a:ext cx="1049526" cy="284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All dance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18E71A63-241C-C667-DA8A-BAEAD5B7035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08477" y="1486008"/>
            <a:ext cx="516874" cy="298275"/>
          </a:xfrm>
          <a:prstGeom prst="bentConnector3">
            <a:avLst>
              <a:gd name="adj1" fmla="val 96769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A71EACA1-CEFD-B306-2C38-C9059B16083C}"/>
              </a:ext>
            </a:extLst>
          </p:cNvPr>
          <p:cNvSpPr txBox="1">
            <a:spLocks/>
          </p:cNvSpPr>
          <p:nvPr/>
        </p:nvSpPr>
        <p:spPr>
          <a:xfrm>
            <a:off x="5992906" y="5772616"/>
            <a:ext cx="1115324" cy="284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All cycling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DF16C7BC-DCFF-57D6-C344-23D3E65D05C1}"/>
              </a:ext>
            </a:extLst>
          </p:cNvPr>
          <p:cNvCxnSpPr>
            <a:cxnSpLocks/>
          </p:cNvCxnSpPr>
          <p:nvPr/>
        </p:nvCxnSpPr>
        <p:spPr>
          <a:xfrm rot="10800000">
            <a:off x="5447803" y="5608539"/>
            <a:ext cx="516874" cy="298275"/>
          </a:xfrm>
          <a:prstGeom prst="bentConnector3">
            <a:avLst>
              <a:gd name="adj1" fmla="val 9676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369E1C2E-0B2E-6237-D764-A5D7AFC81DFA}"/>
              </a:ext>
            </a:extLst>
          </p:cNvPr>
          <p:cNvSpPr txBox="1"/>
          <p:nvPr/>
        </p:nvSpPr>
        <p:spPr>
          <a:xfrm>
            <a:off x="430355" y="330392"/>
            <a:ext cx="8440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 does activity look like where we live?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70D1DD-F3C8-763B-57CA-1C57844DD0DB}"/>
              </a:ext>
            </a:extLst>
          </p:cNvPr>
          <p:cNvCxnSpPr>
            <a:cxnSpLocks/>
          </p:cNvCxnSpPr>
          <p:nvPr/>
        </p:nvCxnSpPr>
        <p:spPr>
          <a:xfrm>
            <a:off x="3520972" y="5176709"/>
            <a:ext cx="990473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</p:cxn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470FC78-CE4C-914A-BCF8-BB4CDEDE0C80}"/>
              </a:ext>
            </a:extLst>
          </p:cNvPr>
          <p:cNvSpPr txBox="1">
            <a:spLocks/>
          </p:cNvSpPr>
          <p:nvPr/>
        </p:nvSpPr>
        <p:spPr>
          <a:xfrm>
            <a:off x="7832724" y="1645009"/>
            <a:ext cx="2441664" cy="1265466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People spend more time doing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traditional sports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than any other activity (second to walking for leisure)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DACDA-2382-A70A-3B09-3BDAAA21141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90230" y="2134224"/>
            <a:ext cx="701314" cy="701314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ED2BEA1-9ECC-52DA-4BB3-10615250AC00}"/>
              </a:ext>
            </a:extLst>
          </p:cNvPr>
          <p:cNvSpPr txBox="1">
            <a:spLocks/>
          </p:cNvSpPr>
          <p:nvPr/>
        </p:nvSpPr>
        <p:spPr>
          <a:xfrm>
            <a:off x="8386368" y="3923682"/>
            <a:ext cx="1190483" cy="284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+mn-ea"/>
                <a:cs typeface="+mn-cs"/>
              </a:rPr>
              <a:t>Gardening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441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B8A019-CD7C-EBBC-CDF2-7A2B5E58DD62}"/>
              </a:ext>
            </a:extLst>
          </p:cNvPr>
          <p:cNvSpPr txBox="1"/>
          <p:nvPr/>
        </p:nvSpPr>
        <p:spPr>
          <a:xfrm>
            <a:off x="1009272" y="923891"/>
            <a:ext cx="3618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203035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Placeholder 1">
            <a:extLst>
              <a:ext uri="{FF2B5EF4-FFF2-40B4-BE49-F238E27FC236}">
                <a16:creationId xmlns:a16="http://schemas.microsoft.com/office/drawing/2014/main" id="{54977111-A90D-9B70-2F84-E07D84C2F0D3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072490171"/>
              </p:ext>
            </p:extLst>
          </p:nvPr>
        </p:nvGraphicFramePr>
        <p:xfrm>
          <a:off x="3863975" y="409575"/>
          <a:ext cx="7577961" cy="5686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1929">
                  <a:extLst>
                    <a:ext uri="{9D8B030D-6E8A-4147-A177-3AD203B41FA5}">
                      <a16:colId xmlns:a16="http://schemas.microsoft.com/office/drawing/2014/main" val="4011225697"/>
                    </a:ext>
                  </a:extLst>
                </a:gridCol>
                <a:gridCol w="627004">
                  <a:extLst>
                    <a:ext uri="{9D8B030D-6E8A-4147-A177-3AD203B41FA5}">
                      <a16:colId xmlns:a16="http://schemas.microsoft.com/office/drawing/2014/main" val="1606393426"/>
                    </a:ext>
                  </a:extLst>
                </a:gridCol>
                <a:gridCol w="627004">
                  <a:extLst>
                    <a:ext uri="{9D8B030D-6E8A-4147-A177-3AD203B41FA5}">
                      <a16:colId xmlns:a16="http://schemas.microsoft.com/office/drawing/2014/main" val="1339669266"/>
                    </a:ext>
                  </a:extLst>
                </a:gridCol>
                <a:gridCol w="627004">
                  <a:extLst>
                    <a:ext uri="{9D8B030D-6E8A-4147-A177-3AD203B41FA5}">
                      <a16:colId xmlns:a16="http://schemas.microsoft.com/office/drawing/2014/main" val="1607598862"/>
                    </a:ext>
                  </a:extLst>
                </a:gridCol>
                <a:gridCol w="627004">
                  <a:extLst>
                    <a:ext uri="{9D8B030D-6E8A-4147-A177-3AD203B41FA5}">
                      <a16:colId xmlns:a16="http://schemas.microsoft.com/office/drawing/2014/main" val="791231126"/>
                    </a:ext>
                  </a:extLst>
                </a:gridCol>
                <a:gridCol w="627004">
                  <a:extLst>
                    <a:ext uri="{9D8B030D-6E8A-4147-A177-3AD203B41FA5}">
                      <a16:colId xmlns:a16="http://schemas.microsoft.com/office/drawing/2014/main" val="868132391"/>
                    </a:ext>
                  </a:extLst>
                </a:gridCol>
                <a:gridCol w="627004">
                  <a:extLst>
                    <a:ext uri="{9D8B030D-6E8A-4147-A177-3AD203B41FA5}">
                      <a16:colId xmlns:a16="http://schemas.microsoft.com/office/drawing/2014/main" val="1824998363"/>
                    </a:ext>
                  </a:extLst>
                </a:gridCol>
                <a:gridCol w="627004">
                  <a:extLst>
                    <a:ext uri="{9D8B030D-6E8A-4147-A177-3AD203B41FA5}">
                      <a16:colId xmlns:a16="http://schemas.microsoft.com/office/drawing/2014/main" val="3184336247"/>
                    </a:ext>
                  </a:extLst>
                </a:gridCol>
                <a:gridCol w="627004">
                  <a:extLst>
                    <a:ext uri="{9D8B030D-6E8A-4147-A177-3AD203B41FA5}">
                      <a16:colId xmlns:a16="http://schemas.microsoft.com/office/drawing/2014/main" val="711788465"/>
                    </a:ext>
                  </a:extLst>
                </a:gridCol>
              </a:tblGrid>
              <a:tr h="236934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3067" marR="3067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15-16</a:t>
                      </a:r>
                      <a:endParaRPr lang="en-GB" sz="1400" b="1" i="0" u="none" strike="noStrike" dirty="0">
                        <a:solidFill>
                          <a:srgbClr val="484043"/>
                        </a:solidFill>
                        <a:effectLst/>
                        <a:latin typeface="+mj-lt"/>
                      </a:endParaRPr>
                    </a:p>
                  </a:txBody>
                  <a:tcPr marL="3067" marR="3067" marT="30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16-17</a:t>
                      </a:r>
                      <a:endParaRPr lang="en-GB" sz="1400" b="1" i="0" u="none" strike="noStrike" dirty="0">
                        <a:solidFill>
                          <a:srgbClr val="484043"/>
                        </a:solidFill>
                        <a:effectLst/>
                        <a:latin typeface="+mj-lt"/>
                      </a:endParaRPr>
                    </a:p>
                  </a:txBody>
                  <a:tcPr marL="3067" marR="3067" marT="30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17-18</a:t>
                      </a:r>
                      <a:endParaRPr lang="en-GB" sz="1400" b="1" i="0" u="none" strike="noStrike" dirty="0">
                        <a:solidFill>
                          <a:srgbClr val="484043"/>
                        </a:solidFill>
                        <a:effectLst/>
                        <a:latin typeface="+mj-lt"/>
                      </a:endParaRPr>
                    </a:p>
                  </a:txBody>
                  <a:tcPr marL="3067" marR="3067" marT="30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18-19</a:t>
                      </a:r>
                      <a:endParaRPr lang="en-GB" sz="1400" b="1" i="0" u="none" strike="noStrike" dirty="0">
                        <a:solidFill>
                          <a:srgbClr val="484043"/>
                        </a:solidFill>
                        <a:effectLst/>
                        <a:latin typeface="+mj-lt"/>
                      </a:endParaRPr>
                    </a:p>
                  </a:txBody>
                  <a:tcPr marL="3067" marR="3067" marT="30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19-20</a:t>
                      </a:r>
                      <a:endParaRPr lang="en-GB" sz="1400" b="1" i="0" u="none" strike="noStrike" dirty="0">
                        <a:solidFill>
                          <a:srgbClr val="484043"/>
                        </a:solidFill>
                        <a:effectLst/>
                        <a:latin typeface="+mj-lt"/>
                      </a:endParaRPr>
                    </a:p>
                  </a:txBody>
                  <a:tcPr marL="3067" marR="3067" marT="30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20-21</a:t>
                      </a:r>
                      <a:endParaRPr lang="en-GB" sz="1400" b="1" i="0" u="none" strike="noStrike" dirty="0">
                        <a:solidFill>
                          <a:srgbClr val="484043"/>
                        </a:solidFill>
                        <a:effectLst/>
                        <a:latin typeface="+mj-lt"/>
                      </a:endParaRPr>
                    </a:p>
                  </a:txBody>
                  <a:tcPr marL="3067" marR="3067" marT="30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21-22</a:t>
                      </a:r>
                      <a:endParaRPr lang="en-GB" sz="1400" b="1" i="0" u="none" strike="noStrike" dirty="0">
                        <a:solidFill>
                          <a:srgbClr val="484043"/>
                        </a:solidFill>
                        <a:effectLst/>
                        <a:latin typeface="+mj-lt"/>
                      </a:endParaRPr>
                    </a:p>
                  </a:txBody>
                  <a:tcPr marL="3067" marR="3067" marT="30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22-23</a:t>
                      </a:r>
                      <a:endParaRPr lang="en-GB" sz="1400" b="1" i="0" u="none" strike="noStrike" dirty="0">
                        <a:solidFill>
                          <a:srgbClr val="484043"/>
                        </a:solidFill>
                        <a:effectLst/>
                        <a:latin typeface="+mj-lt"/>
                      </a:endParaRPr>
                    </a:p>
                  </a:txBody>
                  <a:tcPr marL="3067" marR="3067" marT="30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67275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All adults (aged 16+)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2,980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2,956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3,061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2,957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2,973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3,021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2,997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2,937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434483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NS SEC 1-2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1,411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1,484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1,449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1,452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1,421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1,473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1,501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1,485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226201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NS SEC 3-5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695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704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724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712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698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681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622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605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080401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NS SEC 6-8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296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303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348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286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338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311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323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256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290362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16-34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469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456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468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474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500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452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480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434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29878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35-54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908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928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954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954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904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926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845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834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14240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55-74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1,231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1,230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1,265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1,176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1,207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1,235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1,289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1,232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447312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75+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351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321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353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322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339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389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367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414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958431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Male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1,302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1,314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1,339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1,319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1,326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1,351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1,317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1,279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068242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Female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1,670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1,639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1,713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1,622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1,634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1,657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1,668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1,642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751591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No limiting illness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2,305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2,310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2,364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2,270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2,288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2,306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2,271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2,231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646757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Limiting illness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492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483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526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518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534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540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574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564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114414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Working full or part time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1,509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1,580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1,626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1,608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1,602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1,622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1,570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1,534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557982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Unemployed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868151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Not working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1,140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1,091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1,151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1,059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1,061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1,134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1,146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1,136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168844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Student full or part time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210953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White Other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510261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Asian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171879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Black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146625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Mixed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463980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Other ethnic group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019331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White British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2,766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2,757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2,779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2,700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2,722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2,753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2,712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2,667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728943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Minority ethnic group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171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059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77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7C51D0-9D30-86BB-D67A-DD54A6722396}"/>
              </a:ext>
            </a:extLst>
          </p:cNvPr>
          <p:cNvSpPr/>
          <p:nvPr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Arrow: Pentagon 62">
            <a:extLst>
              <a:ext uri="{FF2B5EF4-FFF2-40B4-BE49-F238E27FC236}">
                <a16:creationId xmlns:a16="http://schemas.microsoft.com/office/drawing/2014/main" id="{25C11A2D-82BE-C0D5-2DCD-A0FC9A847836}"/>
              </a:ext>
            </a:extLst>
          </p:cNvPr>
          <p:cNvSpPr/>
          <p:nvPr/>
        </p:nvSpPr>
        <p:spPr>
          <a:xfrm>
            <a:off x="-14060" y="398346"/>
            <a:ext cx="5616074" cy="181780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A12EA4-181B-CD84-7A8D-72AC699AF9B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351149" y="5038842"/>
            <a:ext cx="1020981" cy="10209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79C445-1538-189E-EAE4-69C93D042DA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316276" y="5094066"/>
            <a:ext cx="910533" cy="9105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6CD7C6-8FC1-CAE0-8ED1-2E9306E79C6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83850" y="5037756"/>
            <a:ext cx="1023153" cy="10231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A340258-1205-C98F-310A-1DBB929B5CF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alphaModFix/>
          </a:blip>
          <a:stretch>
            <a:fillRect/>
          </a:stretch>
        </p:blipFill>
        <p:spPr>
          <a:xfrm>
            <a:off x="3170956" y="5135967"/>
            <a:ext cx="952146" cy="9521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7603BD4-6475-5B0C-403A-E847528B1B26}"/>
              </a:ext>
            </a:extLst>
          </p:cNvPr>
          <p:cNvSpPr txBox="1"/>
          <p:nvPr/>
        </p:nvSpPr>
        <p:spPr>
          <a:xfrm>
            <a:off x="5588714" y="3114265"/>
            <a:ext cx="5510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In a nutshell, there are “two million more adults getting active on a regular basis through sport and physical activity than in 2016*”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B7739D5C-90EE-5EBE-7832-B768C16CD0C8}"/>
              </a:ext>
            </a:extLst>
          </p:cNvPr>
          <p:cNvSpPr txBox="1">
            <a:spLocks/>
          </p:cNvSpPr>
          <p:nvPr/>
        </p:nvSpPr>
        <p:spPr>
          <a:xfrm>
            <a:off x="-9791" y="189049"/>
            <a:ext cx="5895585" cy="1846300"/>
          </a:xfrm>
          <a:prstGeom prst="rect">
            <a:avLst/>
          </a:prstGeom>
          <a:noFill/>
          <a:ln>
            <a:noFill/>
          </a:ln>
        </p:spPr>
        <p:txBody>
          <a:bodyPr lIns="360000" rIns="3240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dirty="0">
                <a:solidFill>
                  <a:schemeClr val="bg1"/>
                </a:solidFill>
                <a:latin typeface="+mj-lt"/>
              </a:rPr>
              <a:t>Sport England’s National headline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DEEFADE-3A16-1952-0E92-AD473F29130B}"/>
              </a:ext>
            </a:extLst>
          </p:cNvPr>
          <p:cNvSpPr txBox="1"/>
          <p:nvPr/>
        </p:nvSpPr>
        <p:spPr>
          <a:xfrm>
            <a:off x="276515" y="1655149"/>
            <a:ext cx="57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ngsana New" panose="02020603050405020304" pitchFamily="18" charset="-34"/>
              </a:rPr>
              <a:t>Active Lives Adults Survey 2022-23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A3915F8-1D2E-B481-B74D-7F68DF584B0F}"/>
              </a:ext>
            </a:extLst>
          </p:cNvPr>
          <p:cNvSpPr txBox="1"/>
          <p:nvPr/>
        </p:nvSpPr>
        <p:spPr>
          <a:xfrm>
            <a:off x="6121365" y="498716"/>
            <a:ext cx="45571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Long-term increase in activity levels positive but further action needed to tackle inequalities*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93AB43C-4FE3-AEE8-9B99-8A7341F9A9C6}"/>
              </a:ext>
            </a:extLst>
          </p:cNvPr>
          <p:cNvSpPr txBox="1"/>
          <p:nvPr/>
        </p:nvSpPr>
        <p:spPr>
          <a:xfrm>
            <a:off x="6315850" y="4350306"/>
            <a:ext cx="3786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/>
              <a:t>But the news isn’t so positive for some demographic groups where inequalities continue to widen </a:t>
            </a:r>
            <a:endParaRPr lang="en-GB" dirty="0">
              <a:latin typeface="+mj-lt"/>
            </a:endParaRPr>
          </a:p>
        </p:txBody>
      </p:sp>
      <p:pic>
        <p:nvPicPr>
          <p:cNvPr id="81" name="Graphic 80">
            <a:extLst>
              <a:ext uri="{FF2B5EF4-FFF2-40B4-BE49-F238E27FC236}">
                <a16:creationId xmlns:a16="http://schemas.microsoft.com/office/drawing/2014/main" id="{54EC9E0B-1637-01A4-F9B1-0267788075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 flipV="1">
            <a:off x="5116859" y="-67659"/>
            <a:ext cx="1254090" cy="1254090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33546B9B-918F-7D61-5EFF-A3B5CB82BB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 flipH="1" flipV="1">
            <a:off x="9100249" y="1870328"/>
            <a:ext cx="1254090" cy="125409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F2F31E01-EE6F-9A0C-B892-0D4AC6E0ED8A}"/>
              </a:ext>
            </a:extLst>
          </p:cNvPr>
          <p:cNvSpPr txBox="1"/>
          <p:nvPr/>
        </p:nvSpPr>
        <p:spPr>
          <a:xfrm>
            <a:off x="5485206" y="6438535"/>
            <a:ext cx="59134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*Source: </a:t>
            </a:r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9"/>
              </a:rPr>
              <a:t>sportengland.org/news-and-inspiration</a:t>
            </a:r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published on 25</a:t>
            </a:r>
            <a:r>
              <a:rPr lang="en-GB" sz="800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April 2024</a:t>
            </a:r>
          </a:p>
        </p:txBody>
      </p:sp>
      <p:pic>
        <p:nvPicPr>
          <p:cNvPr id="8" name="Graphic 7" descr="Chevron arrows with solid fill">
            <a:extLst>
              <a:ext uri="{FF2B5EF4-FFF2-40B4-BE49-F238E27FC236}">
                <a16:creationId xmlns:a16="http://schemas.microsoft.com/office/drawing/2014/main" id="{A5056CE3-9F80-DCC0-D8F5-B75A28EB90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5158168" y="4171100"/>
            <a:ext cx="1382695" cy="1318340"/>
          </a:xfrm>
          <a:prstGeom prst="rect">
            <a:avLst/>
          </a:prstGeom>
        </p:spPr>
      </p:pic>
      <p:pic>
        <p:nvPicPr>
          <p:cNvPr id="17" name="Graphic 16" descr="Chevron arrows with solid fill">
            <a:extLst>
              <a:ext uri="{FF2B5EF4-FFF2-40B4-BE49-F238E27FC236}">
                <a16:creationId xmlns:a16="http://schemas.microsoft.com/office/drawing/2014/main" id="{9A706871-67D7-DFDA-157F-48E06AD6B7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48801" y="4152800"/>
            <a:ext cx="1382695" cy="131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34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Placeholder 14">
            <a:extLst>
              <a:ext uri="{FF2B5EF4-FFF2-40B4-BE49-F238E27FC236}">
                <a16:creationId xmlns:a16="http://schemas.microsoft.com/office/drawing/2014/main" id="{3F1D10E1-7382-EB91-BF49-A1C5A735BF16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3322902573"/>
              </p:ext>
            </p:extLst>
          </p:nvPr>
        </p:nvGraphicFramePr>
        <p:xfrm>
          <a:off x="3884436" y="799571"/>
          <a:ext cx="6680198" cy="5453625"/>
        </p:xfrm>
        <a:graphic>
          <a:graphicData uri="http://schemas.openxmlformats.org/drawingml/2006/table">
            <a:tbl>
              <a:tblPr/>
              <a:tblGrid>
                <a:gridCol w="2511482">
                  <a:extLst>
                    <a:ext uri="{9D8B030D-6E8A-4147-A177-3AD203B41FA5}">
                      <a16:colId xmlns:a16="http://schemas.microsoft.com/office/drawing/2014/main" val="2309265430"/>
                    </a:ext>
                  </a:extLst>
                </a:gridCol>
                <a:gridCol w="2084358">
                  <a:extLst>
                    <a:ext uri="{9D8B030D-6E8A-4147-A177-3AD203B41FA5}">
                      <a16:colId xmlns:a16="http://schemas.microsoft.com/office/drawing/2014/main" val="1128897987"/>
                    </a:ext>
                  </a:extLst>
                </a:gridCol>
                <a:gridCol w="2084358">
                  <a:extLst>
                    <a:ext uri="{9D8B030D-6E8A-4147-A177-3AD203B41FA5}">
                      <a16:colId xmlns:a16="http://schemas.microsoft.com/office/drawing/2014/main" val="2611152113"/>
                    </a:ext>
                  </a:extLst>
                </a:gridCol>
              </a:tblGrid>
              <a:tr h="57337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l" fontAlgn="ctr"/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233" marR="4233" marT="42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Worcestershire</a:t>
                      </a: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England</a:t>
                      </a: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229935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No limiting illness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79.7%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80.2%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574567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Limiting illness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20.3%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19.8%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086366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16-34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20.7%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24.2%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700281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35-54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25.4%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26.4%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854832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55-74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25.8%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22.4%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213670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75+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10.7%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8.6%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025430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NS </a:t>
                      </a:r>
                      <a:r>
                        <a:rPr lang="en-GB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SeC</a:t>
                      </a:r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1-2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34.9%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33.2%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87532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NS SeC 3-5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29.1%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27.4%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50725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NS </a:t>
                      </a:r>
                      <a:r>
                        <a:rPr lang="en-GB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SeC</a:t>
                      </a:r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6-8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30.6%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31.8%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931021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Asian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2.8%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578220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0.7%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3.9%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059602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Mixed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1.2%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069168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White British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89.6%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75.1%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727848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White Other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5.2%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7.9%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774695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Working full or part time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57.1%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57.0%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146811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Not working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36.6%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34.3%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237938"/>
                  </a:ext>
                </a:extLst>
              </a:tr>
            </a:tbl>
          </a:graphicData>
        </a:graphic>
      </p:graphicFrame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B7FAD9D-3572-7884-83C2-45842422E9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Census provides </a:t>
            </a:r>
            <a:r>
              <a:rPr lang="en-GB" dirty="0">
                <a:latin typeface="+mn-lt"/>
              </a:rPr>
              <a:t>an </a:t>
            </a:r>
            <a:r>
              <a:rPr lang="en-GB" b="1" dirty="0">
                <a:latin typeface="+mn-lt"/>
              </a:rPr>
              <a:t>insight into the demographic makeup</a:t>
            </a:r>
            <a:r>
              <a:rPr lang="en-GB" dirty="0">
                <a:latin typeface="+mn-lt"/>
              </a:rPr>
              <a:t> </a:t>
            </a:r>
            <a:r>
              <a:rPr lang="en-GB" dirty="0"/>
              <a:t>in our area compared to England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750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A7C17-F47D-CB1F-A5B1-260A12409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4354513"/>
            <a:ext cx="2573338" cy="520700"/>
          </a:xfrm>
        </p:spPr>
        <p:txBody>
          <a:bodyPr/>
          <a:lstStyle/>
          <a:p>
            <a:r>
              <a:rPr lang="en-GB" dirty="0"/>
              <a:t>500,000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3C35-2974-1E31-057B-162049BCC8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2639" y="4354513"/>
            <a:ext cx="2573338" cy="520700"/>
          </a:xfrm>
        </p:spPr>
        <p:txBody>
          <a:bodyPr/>
          <a:lstStyle/>
          <a:p>
            <a:r>
              <a:rPr lang="en-GB" dirty="0"/>
              <a:t>220,000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35234F-50F8-F965-3907-B2EDC2718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3678" y="4354513"/>
            <a:ext cx="2573338" cy="520700"/>
          </a:xfrm>
        </p:spPr>
        <p:txBody>
          <a:bodyPr/>
          <a:lstStyle/>
          <a:p>
            <a:r>
              <a:rPr lang="en-GB" dirty="0"/>
              <a:t>50,000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1633D9-E188-3FDC-832A-CDF111437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211234"/>
            <a:ext cx="2573338" cy="520700"/>
          </a:xfrm>
        </p:spPr>
        <p:txBody>
          <a:bodyPr/>
          <a:lstStyle/>
          <a:p>
            <a:r>
              <a:rPr lang="en-GB" dirty="0"/>
              <a:t>7%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60E865-E1D9-222F-0176-1D52237A5C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9331" y="5211234"/>
            <a:ext cx="2573338" cy="520700"/>
          </a:xfrm>
        </p:spPr>
        <p:txBody>
          <a:bodyPr/>
          <a:lstStyle/>
          <a:p>
            <a:r>
              <a:rPr lang="en-GB" dirty="0"/>
              <a:t>18%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5B3BD0-4A0B-9C34-CB9A-349BAC18E6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47062" y="5211234"/>
            <a:ext cx="2573338" cy="520700"/>
          </a:xfrm>
        </p:spPr>
        <p:txBody>
          <a:bodyPr/>
          <a:lstStyle/>
          <a:p>
            <a:r>
              <a:rPr lang="en-GB" dirty="0"/>
              <a:t>59%</a:t>
            </a:r>
          </a:p>
        </p:txBody>
      </p:sp>
    </p:spTree>
    <p:extLst>
      <p:ext uri="{BB962C8B-B14F-4D97-AF65-F5344CB8AC3E}">
        <p14:creationId xmlns:p14="http://schemas.microsoft.com/office/powerpoint/2010/main" val="1184489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45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994308084"/>
              </p:ext>
            </p:extLst>
          </p:nvPr>
        </p:nvGraphicFramePr>
        <p:xfrm>
          <a:off x="530225" y="972256"/>
          <a:ext cx="9779000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0087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69744-8D03-7FBE-8118-C218D0F460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763" y="472547"/>
            <a:ext cx="3517370" cy="3098800"/>
          </a:xfrm>
        </p:spPr>
        <p:txBody>
          <a:bodyPr>
            <a:noAutofit/>
          </a:bodyPr>
          <a:lstStyle/>
          <a:p>
            <a:r>
              <a:rPr lang="en-GB" dirty="0"/>
              <a:t>There are some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stark inequalities</a:t>
            </a:r>
          </a:p>
          <a:p>
            <a:r>
              <a:rPr lang="en-GB" dirty="0"/>
              <a:t>in inactivity rates amongst our population</a:t>
            </a:r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904727802"/>
              </p:ext>
            </p:extLst>
          </p:nvPr>
        </p:nvGraphicFramePr>
        <p:xfrm>
          <a:off x="2832100" y="725488"/>
          <a:ext cx="8709025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7661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4E518B-FE7D-484F-5792-624A972C8C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3065649" cy="3098800"/>
          </a:xfrm>
        </p:spPr>
        <p:txBody>
          <a:bodyPr/>
          <a:lstStyle/>
          <a:p>
            <a:r>
              <a:rPr lang="en-GB" dirty="0"/>
              <a:t>Most inactive people do no physical activity at all (nothing)</a:t>
            </a:r>
          </a:p>
          <a:p>
            <a:endParaRPr lang="en-GB" dirty="0"/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B1EF0878-3E11-4D72-9263-4E4617E3EC6F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050972421"/>
              </p:ext>
            </p:extLst>
          </p:nvPr>
        </p:nvGraphicFramePr>
        <p:xfrm>
          <a:off x="2809524" y="725488"/>
          <a:ext cx="8709025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5317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670EF01-3F6E-1445-3348-93F9A779BD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06413"/>
            <a:ext cx="3146071" cy="5006620"/>
          </a:xfrm>
        </p:spPr>
        <p:txBody>
          <a:bodyPr>
            <a:normAutofit/>
          </a:bodyPr>
          <a:lstStyle/>
          <a:p>
            <a:r>
              <a:rPr lang="en-GB" dirty="0"/>
              <a:t>Some of our areas are more likely to experience inactivity than others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771687048"/>
              </p:ext>
            </p:extLst>
          </p:nvPr>
        </p:nvGraphicFramePr>
        <p:xfrm>
          <a:off x="3975455" y="725488"/>
          <a:ext cx="7546975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3859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105F62-B158-77A0-8C00-2EBCC3F3414D}"/>
              </a:ext>
            </a:extLst>
          </p:cNvPr>
          <p:cNvSpPr txBox="1"/>
          <p:nvPr/>
        </p:nvSpPr>
        <p:spPr>
          <a:xfrm>
            <a:off x="5485206" y="6438535"/>
            <a:ext cx="59134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</a:t>
            </a:r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sportengland.org/news-and-inspiration</a:t>
            </a:r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published on 25</a:t>
            </a:r>
            <a:r>
              <a:rPr lang="en-GB" sz="800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April 2024</a:t>
            </a:r>
          </a:p>
        </p:txBody>
      </p:sp>
    </p:spTree>
    <p:extLst>
      <p:ext uri="{BB962C8B-B14F-4D97-AF65-F5344CB8AC3E}">
        <p14:creationId xmlns:p14="http://schemas.microsoft.com/office/powerpoint/2010/main" val="4021376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DA91705-0BD9-0EDE-1490-0CEAC0D402F9}"/>
              </a:ext>
            </a:extLst>
          </p:cNvPr>
          <p:cNvSpPr txBox="1"/>
          <p:nvPr/>
        </p:nvSpPr>
        <p:spPr>
          <a:xfrm>
            <a:off x="5485206" y="6438535"/>
            <a:ext cx="59134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</a:t>
            </a:r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Sport England Active Lives Survey 2022-23 Report</a:t>
            </a:r>
            <a:endParaRPr lang="en-GB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43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CAC475-3D7E-3D7C-F00D-D2AA8658041B}"/>
              </a:ext>
            </a:extLst>
          </p:cNvPr>
          <p:cNvSpPr txBox="1"/>
          <p:nvPr/>
        </p:nvSpPr>
        <p:spPr>
          <a:xfrm>
            <a:off x="750257" y="554550"/>
            <a:ext cx="529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Acknowledgements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73D62-2F91-24D5-F7A6-BF12B78A20B3}"/>
              </a:ext>
            </a:extLst>
          </p:cNvPr>
          <p:cNvSpPr txBox="1"/>
          <p:nvPr/>
        </p:nvSpPr>
        <p:spPr>
          <a:xfrm>
            <a:off x="750257" y="1470405"/>
            <a:ext cx="684031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This pack has been created by Press Red</a:t>
            </a: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  <a:p>
            <a:r>
              <a:rPr lang="en-GB" dirty="0">
                <a:solidFill>
                  <a:schemeClr val="bg1"/>
                </a:solidFill>
                <a:latin typeface="+mj-lt"/>
              </a:rPr>
              <a:t>We have leveraged the power of AI to assist in crafting the narrative for this presentation, ensuring consistency in language and style</a:t>
            </a: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  <a:p>
            <a:r>
              <a:rPr lang="en-GB" dirty="0">
                <a:solidFill>
                  <a:schemeClr val="bg1"/>
                </a:solidFill>
                <a:latin typeface="+mj-lt"/>
              </a:rPr>
              <a:t>The AI-generated content has been carefully reviewed and curated by our team</a:t>
            </a: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  <a:p>
            <a:r>
              <a:rPr lang="en-GB" dirty="0">
                <a:solidFill>
                  <a:schemeClr val="bg1"/>
                </a:solidFill>
                <a:latin typeface="+mj-lt"/>
              </a:rPr>
              <a:t>Icons made by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Leremy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from www.flaticon.com</a:t>
            </a: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ACB48-C87C-D0EE-B1FB-C1D57A95D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799" y="5120214"/>
            <a:ext cx="2336273" cy="1653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1BF28E-B885-36B3-16F3-A0D32B87AFC5}"/>
              </a:ext>
            </a:extLst>
          </p:cNvPr>
          <p:cNvSpPr txBox="1"/>
          <p:nvPr/>
        </p:nvSpPr>
        <p:spPr>
          <a:xfrm>
            <a:off x="750257" y="5510076"/>
            <a:ext cx="6111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For further information please contact us at martin@pressred.co.uk or liz@pressred.co.uk</a:t>
            </a:r>
          </a:p>
        </p:txBody>
      </p:sp>
    </p:spTree>
    <p:extLst>
      <p:ext uri="{BB962C8B-B14F-4D97-AF65-F5344CB8AC3E}">
        <p14:creationId xmlns:p14="http://schemas.microsoft.com/office/powerpoint/2010/main" val="136223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>
            <a:extLst>
              <a:ext uri="{FF2B5EF4-FFF2-40B4-BE49-F238E27FC236}">
                <a16:creationId xmlns:a16="http://schemas.microsoft.com/office/drawing/2014/main" id="{80556FD3-BF04-D46F-B5BF-18652073B3EF}"/>
              </a:ext>
            </a:extLst>
          </p:cNvPr>
          <p:cNvSpPr txBox="1"/>
          <p:nvPr/>
        </p:nvSpPr>
        <p:spPr>
          <a:xfrm>
            <a:off x="7505633" y="2402108"/>
            <a:ext cx="2122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The </a:t>
            </a:r>
            <a:r>
              <a:rPr lang="en-GB" b="1" dirty="0"/>
              <a:t>gender</a:t>
            </a:r>
            <a:r>
              <a:rPr lang="en-GB" dirty="0">
                <a:latin typeface="+mj-lt"/>
              </a:rPr>
              <a:t> inequality gap has narrowed over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96066D-B098-A6F6-2205-8120B378CF10}"/>
              </a:ext>
            </a:extLst>
          </p:cNvPr>
          <p:cNvSpPr txBox="1"/>
          <p:nvPr/>
        </p:nvSpPr>
        <p:spPr>
          <a:xfrm>
            <a:off x="2482773" y="2402107"/>
            <a:ext cx="24840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+mj-lt"/>
              </a:rPr>
              <a:t>Inactivity in the </a:t>
            </a:r>
            <a:r>
              <a:rPr lang="en-GB" sz="1800" b="1" dirty="0"/>
              <a:t>least affluent households </a:t>
            </a:r>
            <a:r>
              <a:rPr lang="en-GB" sz="1800" dirty="0">
                <a:latin typeface="+mj-lt"/>
              </a:rPr>
              <a:t>remains high </a:t>
            </a:r>
          </a:p>
          <a:p>
            <a:r>
              <a:rPr lang="en-GB" sz="1800" dirty="0">
                <a:latin typeface="+mj-lt"/>
              </a:rPr>
              <a:t>(NS </a:t>
            </a:r>
            <a:r>
              <a:rPr lang="en-GB" sz="1800" dirty="0" err="1">
                <a:latin typeface="+mj-lt"/>
              </a:rPr>
              <a:t>SeC</a:t>
            </a:r>
            <a:r>
              <a:rPr lang="en-GB" sz="1800" dirty="0">
                <a:latin typeface="+mj-lt"/>
              </a:rPr>
              <a:t> 6-8)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1AD3B-F621-1116-1568-E76B3C6027ED}"/>
              </a:ext>
            </a:extLst>
          </p:cNvPr>
          <p:cNvSpPr txBox="1"/>
          <p:nvPr/>
        </p:nvSpPr>
        <p:spPr>
          <a:xfrm>
            <a:off x="2482773" y="4629661"/>
            <a:ext cx="2653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+mj-lt"/>
              </a:rPr>
              <a:t>Adults with a </a:t>
            </a:r>
            <a:r>
              <a:rPr lang="en-GB" sz="1800" b="1" dirty="0"/>
              <a:t>limiting illness or disability </a:t>
            </a:r>
            <a:r>
              <a:rPr lang="en-GB" sz="1800" dirty="0">
                <a:latin typeface="+mj-lt"/>
              </a:rPr>
              <a:t>are nearly twice as likely to be inactive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88EB9-BA1A-BAA1-B3B7-9550C0B38248}"/>
              </a:ext>
            </a:extLst>
          </p:cNvPr>
          <p:cNvSpPr txBox="1"/>
          <p:nvPr/>
        </p:nvSpPr>
        <p:spPr>
          <a:xfrm>
            <a:off x="384009" y="586661"/>
            <a:ext cx="4850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Inequalities in our area</a:t>
            </a:r>
          </a:p>
        </p:txBody>
      </p:sp>
    </p:spTree>
    <p:extLst>
      <p:ext uri="{BB962C8B-B14F-4D97-AF65-F5344CB8AC3E}">
        <p14:creationId xmlns:p14="http://schemas.microsoft.com/office/powerpoint/2010/main" val="104411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E83570-E43A-85A4-B521-04A25036C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4600" y="2629151"/>
            <a:ext cx="1873326" cy="676360"/>
          </a:xfrm>
        </p:spPr>
        <p:txBody>
          <a:bodyPr/>
          <a:lstStyle/>
          <a:p>
            <a:r>
              <a:rPr lang="en-GB" dirty="0"/>
              <a:t>24%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D4D391-3543-5B67-BF82-991A7BCAE7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72454" y="2931759"/>
            <a:ext cx="2748903" cy="676360"/>
          </a:xfrm>
        </p:spPr>
        <p:txBody>
          <a:bodyPr/>
          <a:lstStyle/>
          <a:p>
            <a:r>
              <a:rPr lang="en-GB" dirty="0"/>
              <a:t>122,000</a:t>
            </a:r>
          </a:p>
        </p:txBody>
      </p:sp>
    </p:spTree>
    <p:extLst>
      <p:ext uri="{BB962C8B-B14F-4D97-AF65-F5344CB8AC3E}">
        <p14:creationId xmlns:p14="http://schemas.microsoft.com/office/powerpoint/2010/main" val="44681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BC13EAE-F7A9-4080-0A47-B704FF31ACB2}"/>
              </a:ext>
            </a:extLst>
          </p:cNvPr>
          <p:cNvGrpSpPr/>
          <p:nvPr/>
        </p:nvGrpSpPr>
        <p:grpSpPr>
          <a:xfrm rot="16200000">
            <a:off x="2097752" y="2157384"/>
            <a:ext cx="1299922" cy="3685800"/>
            <a:chOff x="4909516" y="2358305"/>
            <a:chExt cx="1726575" cy="3685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15AB503-9ECE-FE85-D9C9-3F5FA765F2E5}"/>
                </a:ext>
              </a:extLst>
            </p:cNvPr>
            <p:cNvGrpSpPr/>
            <p:nvPr/>
          </p:nvGrpSpPr>
          <p:grpSpPr>
            <a:xfrm rot="5400000">
              <a:off x="4750344" y="252397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9" name="Graphic 8" descr="Chevron arrows with solid fill">
                <a:extLst>
                  <a:ext uri="{FF2B5EF4-FFF2-40B4-BE49-F238E27FC236}">
                    <a16:creationId xmlns:a16="http://schemas.microsoft.com/office/drawing/2014/main" id="{04325556-8FA8-4441-60D4-F695104BBB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10" name="Graphic 9" descr="Chevron arrows with solid fill">
                <a:extLst>
                  <a:ext uri="{FF2B5EF4-FFF2-40B4-BE49-F238E27FC236}">
                    <a16:creationId xmlns:a16="http://schemas.microsoft.com/office/drawing/2014/main" id="{BE59E0F2-1B0B-05D2-002B-FCB6C0996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4EB386B-80CC-21CA-16A2-036D4195A5ED}"/>
                </a:ext>
              </a:extLst>
            </p:cNvPr>
            <p:cNvGrpSpPr/>
            <p:nvPr/>
          </p:nvGrpSpPr>
          <p:grpSpPr>
            <a:xfrm rot="5400000">
              <a:off x="4743843" y="415835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7" name="Graphic 6" descr="Chevron arrows with solid fill">
                <a:extLst>
                  <a:ext uri="{FF2B5EF4-FFF2-40B4-BE49-F238E27FC236}">
                    <a16:creationId xmlns:a16="http://schemas.microsoft.com/office/drawing/2014/main" id="{6FC0B55A-5C1B-70DC-25EE-4144211A70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8" name="Graphic 7" descr="Chevron arrows with solid fill">
                <a:extLst>
                  <a:ext uri="{FF2B5EF4-FFF2-40B4-BE49-F238E27FC236}">
                    <a16:creationId xmlns:a16="http://schemas.microsoft.com/office/drawing/2014/main" id="{71D15EDB-B09F-84D7-00BB-6D55188C4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</p:grp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FA3C55B0-34E9-4CD5-83D4-32A16C982B9F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365625" y="1414463"/>
          <a:ext cx="7288213" cy="465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5919F554-DEF8-1CEF-2E8D-C3D9E81647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338" y="1882775"/>
            <a:ext cx="3397250" cy="3098800"/>
          </a:xfrm>
        </p:spPr>
        <p:txBody>
          <a:bodyPr/>
          <a:lstStyle/>
          <a:p>
            <a:r>
              <a:rPr lang="en-GB" b="1" dirty="0">
                <a:latin typeface="+mn-lt"/>
              </a:rPr>
              <a:t>Almost a quarter of our community are inactive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145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EC1F93-08C4-7F2A-92CE-D6F9775C2F69}"/>
              </a:ext>
            </a:extLst>
          </p:cNvPr>
          <p:cNvSpPr txBox="1"/>
          <p:nvPr/>
        </p:nvSpPr>
        <p:spPr>
          <a:xfrm>
            <a:off x="7433920" y="2580032"/>
            <a:ext cx="21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There are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5E7142-CA34-EFFE-A296-34243FEFE37E}"/>
              </a:ext>
            </a:extLst>
          </p:cNvPr>
          <p:cNvSpPr txBox="1"/>
          <p:nvPr/>
        </p:nvSpPr>
        <p:spPr>
          <a:xfrm>
            <a:off x="7243059" y="2974325"/>
            <a:ext cx="402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people missing the intensity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6D397-D7EA-B02F-996A-CBA9F1EFE99E}"/>
              </a:ext>
            </a:extLst>
          </p:cNvPr>
          <p:cNvSpPr txBox="1"/>
          <p:nvPr/>
        </p:nvSpPr>
        <p:spPr>
          <a:xfrm>
            <a:off x="7402402" y="4369689"/>
            <a:ext cx="21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There are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802992-0F0C-CC32-D5A1-D10AE2ED0797}"/>
              </a:ext>
            </a:extLst>
          </p:cNvPr>
          <p:cNvSpPr txBox="1"/>
          <p:nvPr/>
        </p:nvSpPr>
        <p:spPr>
          <a:xfrm>
            <a:off x="7168055" y="4763982"/>
            <a:ext cx="473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en-GB" sz="2400" dirty="0">
                <a:solidFill>
                  <a:srgbClr val="BD162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people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 active for long enough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47ADC-73F4-B19B-9719-717C669CEE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8678" y="557971"/>
            <a:ext cx="2920419" cy="676360"/>
          </a:xfrm>
        </p:spPr>
        <p:txBody>
          <a:bodyPr/>
          <a:lstStyle/>
          <a:p>
            <a:r>
              <a:rPr lang="en-GB" dirty="0"/>
              <a:t>75,000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4F5C8-FABD-576D-74AA-D305A1117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59686" y="2508520"/>
            <a:ext cx="2136117" cy="535702"/>
          </a:xfrm>
        </p:spPr>
        <p:txBody>
          <a:bodyPr/>
          <a:lstStyle/>
          <a:p>
            <a:r>
              <a:rPr lang="en-GB" dirty="0"/>
              <a:t>42,000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D9AD2-00C2-DCAB-1808-7844AA6F8B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59400" y="4275388"/>
            <a:ext cx="2136117" cy="535702"/>
          </a:xfrm>
        </p:spPr>
        <p:txBody>
          <a:bodyPr/>
          <a:lstStyle/>
          <a:p>
            <a:r>
              <a:rPr lang="en-GB" dirty="0"/>
              <a:t>5,000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8D4A0-03FB-0BC9-C1CE-903B868FE3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316" y="2169592"/>
            <a:ext cx="2920419" cy="440749"/>
          </a:xfrm>
        </p:spPr>
        <p:txBody>
          <a:bodyPr/>
          <a:lstStyle/>
          <a:p>
            <a:r>
              <a:rPr lang="en-GB" dirty="0"/>
              <a:t>(15%)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31239E-A060-A154-91B9-EB2F63D15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66633" y="3445496"/>
            <a:ext cx="1615223" cy="440749"/>
          </a:xfrm>
        </p:spPr>
        <p:txBody>
          <a:bodyPr/>
          <a:lstStyle/>
          <a:p>
            <a:r>
              <a:rPr lang="en-GB" dirty="0"/>
              <a:t>8%)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D4AA19-8092-69B5-6F3F-892C6557B8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3920" y="5225524"/>
            <a:ext cx="1615223" cy="440749"/>
          </a:xfrm>
        </p:spPr>
        <p:txBody>
          <a:bodyPr/>
          <a:lstStyle/>
          <a:p>
            <a:r>
              <a:rPr lang="en-GB" dirty="0"/>
              <a:t>(1%)</a:t>
            </a:r>
          </a:p>
        </p:txBody>
      </p:sp>
    </p:spTree>
    <p:extLst>
      <p:ext uri="{BB962C8B-B14F-4D97-AF65-F5344CB8AC3E}">
        <p14:creationId xmlns:p14="http://schemas.microsoft.com/office/powerpoint/2010/main" val="420598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0B48066-42A0-9A29-35C6-2DB9B5E0D587}"/>
              </a:ext>
            </a:extLst>
          </p:cNvPr>
          <p:cNvSpPr txBox="1">
            <a:spLocks/>
          </p:cNvSpPr>
          <p:nvPr/>
        </p:nvSpPr>
        <p:spPr>
          <a:xfrm>
            <a:off x="891682" y="331015"/>
            <a:ext cx="5603711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+mj-lt"/>
              </a:rPr>
              <a:t>Our </a:t>
            </a:r>
            <a:r>
              <a:rPr lang="en-GB" sz="3200" b="1" dirty="0">
                <a:solidFill>
                  <a:schemeClr val="accent1"/>
                </a:solidFill>
                <a:latin typeface="+mn-lt"/>
              </a:rPr>
              <a:t>least affluent</a:t>
            </a:r>
            <a:r>
              <a:rPr lang="en-GB" sz="3200" dirty="0">
                <a:latin typeface="+mj-lt"/>
              </a:rPr>
              <a:t> households are twice as likely to be inactive </a:t>
            </a:r>
            <a:r>
              <a:rPr lang="en-GB" sz="2000" dirty="0">
                <a:latin typeface="+mj-lt"/>
              </a:rPr>
              <a:t>(NS SeC 6-8)</a:t>
            </a:r>
            <a:endParaRPr lang="en-GB" sz="3200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FBD3125-B21B-748D-DA80-4F5F970F0E99}"/>
              </a:ext>
            </a:extLst>
          </p:cNvPr>
          <p:cNvSpPr txBox="1">
            <a:spLocks/>
          </p:cNvSpPr>
          <p:nvPr/>
        </p:nvSpPr>
        <p:spPr>
          <a:xfrm>
            <a:off x="8170224" y="2675261"/>
            <a:ext cx="37526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dirty="0">
                <a:solidFill>
                  <a:schemeClr val="bg1"/>
                </a:solidFill>
                <a:latin typeface="+mj-lt"/>
              </a:rPr>
              <a:t>There is a clear and growing </a:t>
            </a:r>
            <a:r>
              <a:rPr lang="en-GB" b="1" dirty="0">
                <a:solidFill>
                  <a:schemeClr val="bg1"/>
                </a:solidFill>
              </a:rPr>
              <a:t>inequality gap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between our least and most affluent households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C8CE8E4D-2ECA-4CED-B21A-47F4504AC0F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743793487"/>
              </p:ext>
            </p:extLst>
          </p:nvPr>
        </p:nvGraphicFramePr>
        <p:xfrm>
          <a:off x="912813" y="1274763"/>
          <a:ext cx="7324725" cy="482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422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E54D260-98F5-AC2C-FB77-89D324A22C76}"/>
              </a:ext>
            </a:extLst>
          </p:cNvPr>
          <p:cNvSpPr txBox="1"/>
          <p:nvPr/>
        </p:nvSpPr>
        <p:spPr>
          <a:xfrm>
            <a:off x="452853" y="485799"/>
            <a:ext cx="385937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Asian communities experience higher levels of inactivity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4C3637-BD83-C7D4-8DB3-60F7B1A09F90}"/>
              </a:ext>
            </a:extLst>
          </p:cNvPr>
          <p:cNvGrpSpPr/>
          <p:nvPr/>
        </p:nvGrpSpPr>
        <p:grpSpPr>
          <a:xfrm rot="16200000">
            <a:off x="3219970" y="1255403"/>
            <a:ext cx="1299922" cy="3685800"/>
            <a:chOff x="4909516" y="2358305"/>
            <a:chExt cx="1726575" cy="36858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DB5993-786A-8997-5792-073A0C8DEE37}"/>
                </a:ext>
              </a:extLst>
            </p:cNvPr>
            <p:cNvGrpSpPr/>
            <p:nvPr/>
          </p:nvGrpSpPr>
          <p:grpSpPr>
            <a:xfrm rot="5400000">
              <a:off x="4750344" y="252397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18" name="Graphic 17" descr="Chevron arrows with solid fill">
                <a:extLst>
                  <a:ext uri="{FF2B5EF4-FFF2-40B4-BE49-F238E27FC236}">
                    <a16:creationId xmlns:a16="http://schemas.microsoft.com/office/drawing/2014/main" id="{321B9F43-E36F-2FF3-DC60-1D4F43407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19" name="Graphic 18" descr="Chevron arrows with solid fill">
                <a:extLst>
                  <a:ext uri="{FF2B5EF4-FFF2-40B4-BE49-F238E27FC236}">
                    <a16:creationId xmlns:a16="http://schemas.microsoft.com/office/drawing/2014/main" id="{A441036D-F88A-46B0-0782-F4856892B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38436A8-5916-8D7F-9B9F-628A8113C7F2}"/>
                </a:ext>
              </a:extLst>
            </p:cNvPr>
            <p:cNvGrpSpPr/>
            <p:nvPr/>
          </p:nvGrpSpPr>
          <p:grpSpPr>
            <a:xfrm rot="5400000">
              <a:off x="4743843" y="415835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16" name="Graphic 15" descr="Chevron arrows with solid fill">
                <a:extLst>
                  <a:ext uri="{FF2B5EF4-FFF2-40B4-BE49-F238E27FC236}">
                    <a16:creationId xmlns:a16="http://schemas.microsoft.com/office/drawing/2014/main" id="{2CC2FBB4-0920-D562-2AE9-AF06B1877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17" name="Graphic 16" descr="Chevron arrows with solid fill">
                <a:extLst>
                  <a:ext uri="{FF2B5EF4-FFF2-40B4-BE49-F238E27FC236}">
                    <a16:creationId xmlns:a16="http://schemas.microsoft.com/office/drawing/2014/main" id="{7F14F305-44D6-7EB7-2FAC-01F0ED5CF1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</p:grp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10849FC0-0EFD-4511-96DF-136776DF8F9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816201393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0983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34D2D5-1616-9700-3B9C-F2E3DD6ED94E}"/>
              </a:ext>
            </a:extLst>
          </p:cNvPr>
          <p:cNvSpPr txBox="1"/>
          <p:nvPr/>
        </p:nvSpPr>
        <p:spPr>
          <a:xfrm>
            <a:off x="452853" y="485799"/>
            <a:ext cx="3859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Adults with a </a:t>
            </a:r>
            <a:r>
              <a:rPr lang="en-GB" sz="3200" b="1" dirty="0">
                <a:solidFill>
                  <a:schemeClr val="bg1"/>
                </a:solidFill>
              </a:rPr>
              <a:t>limiting illness or disability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are almost </a:t>
            </a:r>
            <a:r>
              <a:rPr lang="en-GB" sz="3200" b="1" dirty="0">
                <a:solidFill>
                  <a:schemeClr val="bg1"/>
                </a:solidFill>
              </a:rPr>
              <a:t>twice as likely to be inactive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3A4997-FE2D-542A-8E81-9229D7F18254}"/>
              </a:ext>
            </a:extLst>
          </p:cNvPr>
          <p:cNvSpPr txBox="1"/>
          <p:nvPr/>
        </p:nvSpPr>
        <p:spPr>
          <a:xfrm>
            <a:off x="452853" y="2855164"/>
            <a:ext cx="324586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</a:rPr>
              <a:t>The inequality gap  persists </a:t>
            </a:r>
            <a:r>
              <a:rPr lang="en-GB" sz="2800" dirty="0">
                <a:solidFill>
                  <a:schemeClr val="bg1"/>
                </a:solidFill>
                <a:latin typeface="Calibri Light" panose="020F0302020204030204"/>
              </a:rPr>
              <a:t>but has narrowed over time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3" name="Chart Placeholder 2">
            <a:extLst>
              <a:ext uri="{FF2B5EF4-FFF2-40B4-BE49-F238E27FC236}">
                <a16:creationId xmlns:a16="http://schemas.microsoft.com/office/drawing/2014/main" id="{9542BD17-528A-4E45-A177-E4251CE767ED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24099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s Red">
    <a:dk1>
      <a:srgbClr val="484043"/>
    </a:dk1>
    <a:lt1>
      <a:sysClr val="window" lastClr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F7E821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76439</TotalTime>
  <Words>1226</Words>
  <Application>Microsoft Office PowerPoint</Application>
  <PresentationFormat>Widescreen</PresentationFormat>
  <Paragraphs>391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Nova Light</vt:lpstr>
      <vt:lpstr>Calibri</vt:lpstr>
      <vt:lpstr>Calibri Light</vt:lpstr>
      <vt:lpstr>Wingdings</vt:lpstr>
      <vt:lpstr>Custom Design</vt:lpstr>
      <vt:lpstr>10_Custom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Hird</dc:creator>
  <cp:lastModifiedBy>Martin Hird</cp:lastModifiedBy>
  <cp:revision>1232</cp:revision>
  <dcterms:created xsi:type="dcterms:W3CDTF">2020-12-15T14:44:20Z</dcterms:created>
  <dcterms:modified xsi:type="dcterms:W3CDTF">2024-09-06T09:43:21Z</dcterms:modified>
</cp:coreProperties>
</file>